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Lst>
  <p:notesMasterIdLst>
    <p:notesMasterId r:id="rId16"/>
  </p:notesMasterIdLst>
  <p:handoutMasterIdLst>
    <p:handoutMasterId r:id="rId17"/>
  </p:handoutMasterIdLst>
  <p:sldIdLst>
    <p:sldId id="480" r:id="rId5"/>
    <p:sldId id="445" r:id="rId6"/>
    <p:sldId id="373" r:id="rId7"/>
    <p:sldId id="444" r:id="rId8"/>
    <p:sldId id="374" r:id="rId9"/>
    <p:sldId id="375" r:id="rId10"/>
    <p:sldId id="376" r:id="rId11"/>
    <p:sldId id="442" r:id="rId12"/>
    <p:sldId id="481" r:id="rId13"/>
    <p:sldId id="482" r:id="rId14"/>
    <p:sldId id="441" r:id="rId15"/>
  </p:sldIdLst>
  <p:sldSz cx="9144000" cy="6858000" type="screen4x3"/>
  <p:notesSz cx="6997700" cy="9271000"/>
  <p:custDataLst>
    <p:tags r:id="rId18"/>
  </p:custDataLst>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66"/>
    <a:srgbClr val="9933FF"/>
    <a:srgbClr val="003B76"/>
    <a:srgbClr val="FF0000"/>
    <a:srgbClr val="FF3300"/>
    <a:srgbClr val="3399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AAA11D-EC77-4A33-8A94-A8659C34FA5E}" v="13" dt="2023-09-13T20:56:08.9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27126" autoAdjust="0"/>
  </p:normalViewPr>
  <p:slideViewPr>
    <p:cSldViewPr>
      <p:cViewPr varScale="1">
        <p:scale>
          <a:sx n="15" d="100"/>
          <a:sy n="15" d="100"/>
        </p:scale>
        <p:origin x="2688" y="1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p:scale>
          <a:sx n="85" d="100"/>
          <a:sy n="85" d="100"/>
        </p:scale>
        <p:origin x="2112" y="-54"/>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kinsanya, Tolulope O (Tolu) MAJ USARMY HQDA TJAGLCS (USA)" userId="cc410e51-6b2d-42a3-ae73-1ae6d427a4ac" providerId="ADAL" clId="{C610B31C-FE71-4514-8495-30B15E72E522}"/>
    <pc:docChg chg="modSld">
      <pc:chgData name="Akinsanya, Tolulope O (Tolu) MAJ USARMY HQDA TJAGLCS (USA)" userId="cc410e51-6b2d-42a3-ae73-1ae6d427a4ac" providerId="ADAL" clId="{C610B31C-FE71-4514-8495-30B15E72E522}" dt="2023-08-04T19:09:50.190" v="27" actId="20577"/>
      <pc:docMkLst>
        <pc:docMk/>
      </pc:docMkLst>
      <pc:sldChg chg="modSp mod">
        <pc:chgData name="Akinsanya, Tolulope O (Tolu) MAJ USARMY HQDA TJAGLCS (USA)" userId="cc410e51-6b2d-42a3-ae73-1ae6d427a4ac" providerId="ADAL" clId="{C610B31C-FE71-4514-8495-30B15E72E522}" dt="2023-08-04T19:09:50.190" v="27" actId="20577"/>
        <pc:sldMkLst>
          <pc:docMk/>
          <pc:sldMk cId="0" sldId="442"/>
        </pc:sldMkLst>
        <pc:spChg chg="mod">
          <ac:chgData name="Akinsanya, Tolulope O (Tolu) MAJ USARMY HQDA TJAGLCS (USA)" userId="cc410e51-6b2d-42a3-ae73-1ae6d427a4ac" providerId="ADAL" clId="{C610B31C-FE71-4514-8495-30B15E72E522}" dt="2023-08-04T19:09:50.190" v="27" actId="20577"/>
          <ac:spMkLst>
            <pc:docMk/>
            <pc:sldMk cId="0" sldId="442"/>
            <ac:spMk id="5" creationId="{0651AFB8-CDB0-07CD-1DBC-F67D71E1A181}"/>
          </ac:spMkLst>
        </pc:spChg>
        <pc:picChg chg="mod">
          <ac:chgData name="Akinsanya, Tolulope O (Tolu) MAJ USARMY HQDA TJAGLCS (USA)" userId="cc410e51-6b2d-42a3-ae73-1ae6d427a4ac" providerId="ADAL" clId="{C610B31C-FE71-4514-8495-30B15E72E522}" dt="2023-08-04T19:09:43.414" v="24" actId="1076"/>
          <ac:picMkLst>
            <pc:docMk/>
            <pc:sldMk cId="0" sldId="442"/>
            <ac:picMk id="7" creationId="{1C3C0CC2-9CA5-BD2C-BEE4-3241A89E9C67}"/>
          </ac:picMkLst>
        </pc:picChg>
      </pc:sldChg>
      <pc:sldChg chg="modNotesTx">
        <pc:chgData name="Akinsanya, Tolulope O (Tolu) MAJ USARMY HQDA TJAGLCS (USA)" userId="cc410e51-6b2d-42a3-ae73-1ae6d427a4ac" providerId="ADAL" clId="{C610B31C-FE71-4514-8495-30B15E72E522}" dt="2023-08-04T18:38:04.847" v="7" actId="20577"/>
        <pc:sldMkLst>
          <pc:docMk/>
          <pc:sldMk cId="0" sldId="445"/>
        </pc:sldMkLst>
      </pc:sldChg>
    </pc:docChg>
  </pc:docChgLst>
  <pc:docChgLst>
    <pc:chgData name="Glascott, Christopher S LTC USARMY HQDA TJAGLCS (USA)" userId="1eeb7835-fa72-41d9-b6df-be1459bb8c5c" providerId="ADAL" clId="{6FAAA11D-EC77-4A33-8A94-A8659C34FA5E}"/>
    <pc:docChg chg="undo redo custSel addSld delSld modSld sldOrd modMainMaster">
      <pc:chgData name="Glascott, Christopher S LTC USARMY HQDA TJAGLCS (USA)" userId="1eeb7835-fa72-41d9-b6df-be1459bb8c5c" providerId="ADAL" clId="{6FAAA11D-EC77-4A33-8A94-A8659C34FA5E}" dt="2023-09-13T21:03:32.700" v="3630" actId="255"/>
      <pc:docMkLst>
        <pc:docMk/>
      </pc:docMkLst>
      <pc:sldChg chg="modSp mod modNotesTx">
        <pc:chgData name="Glascott, Christopher S LTC USARMY HQDA TJAGLCS (USA)" userId="1eeb7835-fa72-41d9-b6df-be1459bb8c5c" providerId="ADAL" clId="{6FAAA11D-EC77-4A33-8A94-A8659C34FA5E}" dt="2023-09-13T20:58:24.740" v="2914" actId="20577"/>
        <pc:sldMkLst>
          <pc:docMk/>
          <pc:sldMk cId="0" sldId="373"/>
        </pc:sldMkLst>
        <pc:spChg chg="mod">
          <ac:chgData name="Glascott, Christopher S LTC USARMY HQDA TJAGLCS (USA)" userId="1eeb7835-fa72-41d9-b6df-be1459bb8c5c" providerId="ADAL" clId="{6FAAA11D-EC77-4A33-8A94-A8659C34FA5E}" dt="2023-09-13T20:11:28.613" v="729" actId="20577"/>
          <ac:spMkLst>
            <pc:docMk/>
            <pc:sldMk cId="0" sldId="373"/>
            <ac:spMk id="2" creationId="{00000000-0000-0000-0000-000000000000}"/>
          </ac:spMkLst>
        </pc:spChg>
        <pc:spChg chg="mod">
          <ac:chgData name="Glascott, Christopher S LTC USARMY HQDA TJAGLCS (USA)" userId="1eeb7835-fa72-41d9-b6df-be1459bb8c5c" providerId="ADAL" clId="{6FAAA11D-EC77-4A33-8A94-A8659C34FA5E}" dt="2023-09-13T20:41:39.907" v="2523" actId="12"/>
          <ac:spMkLst>
            <pc:docMk/>
            <pc:sldMk cId="0" sldId="373"/>
            <ac:spMk id="7170" creationId="{00000000-0000-0000-0000-000000000000}"/>
          </ac:spMkLst>
        </pc:spChg>
      </pc:sldChg>
      <pc:sldChg chg="modSp mod modNotesTx">
        <pc:chgData name="Glascott, Christopher S LTC USARMY HQDA TJAGLCS (USA)" userId="1eeb7835-fa72-41d9-b6df-be1459bb8c5c" providerId="ADAL" clId="{6FAAA11D-EC77-4A33-8A94-A8659C34FA5E}" dt="2023-09-13T21:00:55.904" v="3401" actId="20577"/>
        <pc:sldMkLst>
          <pc:docMk/>
          <pc:sldMk cId="0" sldId="374"/>
        </pc:sldMkLst>
        <pc:spChg chg="mod">
          <ac:chgData name="Glascott, Christopher S LTC USARMY HQDA TJAGLCS (USA)" userId="1eeb7835-fa72-41d9-b6df-be1459bb8c5c" providerId="ADAL" clId="{6FAAA11D-EC77-4A33-8A94-A8659C34FA5E}" dt="2023-09-13T19:58:41.654" v="110" actId="207"/>
          <ac:spMkLst>
            <pc:docMk/>
            <pc:sldMk cId="0" sldId="374"/>
            <ac:spMk id="1030" creationId="{00000000-0000-0000-0000-000000000000}"/>
          </ac:spMkLst>
        </pc:spChg>
      </pc:sldChg>
      <pc:sldChg chg="modSp mod modNotesTx">
        <pc:chgData name="Glascott, Christopher S LTC USARMY HQDA TJAGLCS (USA)" userId="1eeb7835-fa72-41d9-b6df-be1459bb8c5c" providerId="ADAL" clId="{6FAAA11D-EC77-4A33-8A94-A8659C34FA5E}" dt="2023-09-13T21:03:05.085" v="3625" actId="255"/>
        <pc:sldMkLst>
          <pc:docMk/>
          <pc:sldMk cId="0" sldId="375"/>
        </pc:sldMkLst>
        <pc:spChg chg="mod">
          <ac:chgData name="Glascott, Christopher S LTC USARMY HQDA TJAGLCS (USA)" userId="1eeb7835-fa72-41d9-b6df-be1459bb8c5c" providerId="ADAL" clId="{6FAAA11D-EC77-4A33-8A94-A8659C34FA5E}" dt="2023-09-13T20:12:15.448" v="733" actId="20577"/>
          <ac:spMkLst>
            <pc:docMk/>
            <pc:sldMk cId="0" sldId="375"/>
            <ac:spMk id="2052" creationId="{00000000-0000-0000-0000-000000000000}"/>
          </ac:spMkLst>
        </pc:spChg>
        <pc:picChg chg="mod">
          <ac:chgData name="Glascott, Christopher S LTC USARMY HQDA TJAGLCS (USA)" userId="1eeb7835-fa72-41d9-b6df-be1459bb8c5c" providerId="ADAL" clId="{6FAAA11D-EC77-4A33-8A94-A8659C34FA5E}" dt="2023-09-13T20:12:31.847" v="742" actId="1036"/>
          <ac:picMkLst>
            <pc:docMk/>
            <pc:sldMk cId="0" sldId="375"/>
            <ac:picMk id="2" creationId="{61DED62E-C96E-3E57-EAC0-2F7CAABE7363}"/>
          </ac:picMkLst>
        </pc:picChg>
      </pc:sldChg>
      <pc:sldChg chg="addSp delSp modSp mod modNotesTx">
        <pc:chgData name="Glascott, Christopher S LTC USARMY HQDA TJAGLCS (USA)" userId="1eeb7835-fa72-41d9-b6df-be1459bb8c5c" providerId="ADAL" clId="{6FAAA11D-EC77-4A33-8A94-A8659C34FA5E}" dt="2023-09-13T21:03:11.518" v="3626" actId="255"/>
        <pc:sldMkLst>
          <pc:docMk/>
          <pc:sldMk cId="0" sldId="376"/>
        </pc:sldMkLst>
        <pc:spChg chg="mod">
          <ac:chgData name="Glascott, Christopher S LTC USARMY HQDA TJAGLCS (USA)" userId="1eeb7835-fa72-41d9-b6df-be1459bb8c5c" providerId="ADAL" clId="{6FAAA11D-EC77-4A33-8A94-A8659C34FA5E}" dt="2023-09-13T20:24:15.919" v="1535" actId="27636"/>
          <ac:spMkLst>
            <pc:docMk/>
            <pc:sldMk cId="0" sldId="376"/>
            <ac:spMk id="3077" creationId="{00000000-0000-0000-0000-000000000000}"/>
          </ac:spMkLst>
        </pc:spChg>
        <pc:spChg chg="mod">
          <ac:chgData name="Glascott, Christopher S LTC USARMY HQDA TJAGLCS (USA)" userId="1eeb7835-fa72-41d9-b6df-be1459bb8c5c" providerId="ADAL" clId="{6FAAA11D-EC77-4A33-8A94-A8659C34FA5E}" dt="2023-09-13T20:23:56.130" v="1505" actId="20577"/>
          <ac:spMkLst>
            <pc:docMk/>
            <pc:sldMk cId="0" sldId="376"/>
            <ac:spMk id="3078" creationId="{00000000-0000-0000-0000-000000000000}"/>
          </ac:spMkLst>
        </pc:spChg>
        <pc:picChg chg="del mod">
          <ac:chgData name="Glascott, Christopher S LTC USARMY HQDA TJAGLCS (USA)" userId="1eeb7835-fa72-41d9-b6df-be1459bb8c5c" providerId="ADAL" clId="{6FAAA11D-EC77-4A33-8A94-A8659C34FA5E}" dt="2023-09-13T20:52:41.437" v="2875" actId="478"/>
          <ac:picMkLst>
            <pc:docMk/>
            <pc:sldMk cId="0" sldId="376"/>
            <ac:picMk id="2" creationId="{499AF005-2383-3769-347F-B8A97E02B5A2}"/>
          </ac:picMkLst>
        </pc:picChg>
        <pc:picChg chg="add mod">
          <ac:chgData name="Glascott, Christopher S LTC USARMY HQDA TJAGLCS (USA)" userId="1eeb7835-fa72-41d9-b6df-be1459bb8c5c" providerId="ADAL" clId="{6FAAA11D-EC77-4A33-8A94-A8659C34FA5E}" dt="2023-09-13T20:56:08.963" v="2881" actId="1582"/>
          <ac:picMkLst>
            <pc:docMk/>
            <pc:sldMk cId="0" sldId="376"/>
            <ac:picMk id="1026" creationId="{238ED96B-3B26-DBA0-C56F-20B7C30D5C25}"/>
          </ac:picMkLst>
        </pc:picChg>
      </pc:sldChg>
      <pc:sldChg chg="addSp modSp mod modNotesTx">
        <pc:chgData name="Glascott, Christopher S LTC USARMY HQDA TJAGLCS (USA)" userId="1eeb7835-fa72-41d9-b6df-be1459bb8c5c" providerId="ADAL" clId="{6FAAA11D-EC77-4A33-8A94-A8659C34FA5E}" dt="2023-09-13T21:03:22.241" v="3628" actId="2711"/>
        <pc:sldMkLst>
          <pc:docMk/>
          <pc:sldMk cId="0" sldId="442"/>
        </pc:sldMkLst>
        <pc:spChg chg="mod">
          <ac:chgData name="Glascott, Christopher S LTC USARMY HQDA TJAGLCS (USA)" userId="1eeb7835-fa72-41d9-b6df-be1459bb8c5c" providerId="ADAL" clId="{6FAAA11D-EC77-4A33-8A94-A8659C34FA5E}" dt="2023-09-13T20:17:34.733" v="1096" actId="20577"/>
          <ac:spMkLst>
            <pc:docMk/>
            <pc:sldMk cId="0" sldId="442"/>
            <ac:spMk id="5" creationId="{0651AFB8-CDB0-07CD-1DBC-F67D71E1A181}"/>
          </ac:spMkLst>
        </pc:spChg>
        <pc:picChg chg="add mod">
          <ac:chgData name="Glascott, Christopher S LTC USARMY HQDA TJAGLCS (USA)" userId="1eeb7835-fa72-41d9-b6df-be1459bb8c5c" providerId="ADAL" clId="{6FAAA11D-EC77-4A33-8A94-A8659C34FA5E}" dt="2023-09-13T20:52:36.441" v="2874" actId="14100"/>
          <ac:picMkLst>
            <pc:docMk/>
            <pc:sldMk cId="0" sldId="442"/>
            <ac:picMk id="2" creationId="{182AA95E-9695-8F76-BEFE-2979D969567B}"/>
          </ac:picMkLst>
        </pc:picChg>
        <pc:picChg chg="mod">
          <ac:chgData name="Glascott, Christopher S LTC USARMY HQDA TJAGLCS (USA)" userId="1eeb7835-fa72-41d9-b6df-be1459bb8c5c" providerId="ADAL" clId="{6FAAA11D-EC77-4A33-8A94-A8659C34FA5E}" dt="2023-09-13T20:52:10.242" v="2864" actId="1036"/>
          <ac:picMkLst>
            <pc:docMk/>
            <pc:sldMk cId="0" sldId="442"/>
            <ac:picMk id="7" creationId="{1C3C0CC2-9CA5-BD2C-BEE4-3241A89E9C67}"/>
          </ac:picMkLst>
        </pc:picChg>
      </pc:sldChg>
      <pc:sldChg chg="del">
        <pc:chgData name="Glascott, Christopher S LTC USARMY HQDA TJAGLCS (USA)" userId="1eeb7835-fa72-41d9-b6df-be1459bb8c5c" providerId="ADAL" clId="{6FAAA11D-EC77-4A33-8A94-A8659C34FA5E}" dt="2023-09-13T20:51:06.808" v="2832" actId="47"/>
        <pc:sldMkLst>
          <pc:docMk/>
          <pc:sldMk cId="0" sldId="443"/>
        </pc:sldMkLst>
      </pc:sldChg>
      <pc:sldChg chg="modSp mod ord modNotesTx">
        <pc:chgData name="Glascott, Christopher S LTC USARMY HQDA TJAGLCS (USA)" userId="1eeb7835-fa72-41d9-b6df-be1459bb8c5c" providerId="ADAL" clId="{6FAAA11D-EC77-4A33-8A94-A8659C34FA5E}" dt="2023-09-13T21:00:41.917" v="3400" actId="20577"/>
        <pc:sldMkLst>
          <pc:docMk/>
          <pc:sldMk cId="0" sldId="444"/>
        </pc:sldMkLst>
        <pc:spChg chg="mod">
          <ac:chgData name="Glascott, Christopher S LTC USARMY HQDA TJAGLCS (USA)" userId="1eeb7835-fa72-41d9-b6df-be1459bb8c5c" providerId="ADAL" clId="{6FAAA11D-EC77-4A33-8A94-A8659C34FA5E}" dt="2023-09-13T20:11:12.081" v="715" actId="20577"/>
          <ac:spMkLst>
            <pc:docMk/>
            <pc:sldMk cId="0" sldId="444"/>
            <ac:spMk id="10242" creationId="{00000000-0000-0000-0000-000000000000}"/>
          </ac:spMkLst>
        </pc:spChg>
        <pc:spChg chg="mod">
          <ac:chgData name="Glascott, Christopher S LTC USARMY HQDA TJAGLCS (USA)" userId="1eeb7835-fa72-41d9-b6df-be1459bb8c5c" providerId="ADAL" clId="{6FAAA11D-EC77-4A33-8A94-A8659C34FA5E}" dt="2023-09-13T20:26:24.345" v="1776" actId="20577"/>
          <ac:spMkLst>
            <pc:docMk/>
            <pc:sldMk cId="0" sldId="444"/>
            <ac:spMk id="10243" creationId="{00000000-0000-0000-0000-000000000000}"/>
          </ac:spMkLst>
        </pc:spChg>
        <pc:picChg chg="mod">
          <ac:chgData name="Glascott, Christopher S LTC USARMY HQDA TJAGLCS (USA)" userId="1eeb7835-fa72-41d9-b6df-be1459bb8c5c" providerId="ADAL" clId="{6FAAA11D-EC77-4A33-8A94-A8659C34FA5E}" dt="2023-09-13T20:56:35.943" v="2884" actId="1582"/>
          <ac:picMkLst>
            <pc:docMk/>
            <pc:sldMk cId="0" sldId="444"/>
            <ac:picMk id="3" creationId="{6CD54CDD-999D-8759-CA6D-53C0B23CBBF6}"/>
          </ac:picMkLst>
        </pc:picChg>
      </pc:sldChg>
      <pc:sldChg chg="modSp mod modNotesTx">
        <pc:chgData name="Glascott, Christopher S LTC USARMY HQDA TJAGLCS (USA)" userId="1eeb7835-fa72-41d9-b6df-be1459bb8c5c" providerId="ADAL" clId="{6FAAA11D-EC77-4A33-8A94-A8659C34FA5E}" dt="2023-09-13T20:58:04.999" v="2904" actId="6549"/>
        <pc:sldMkLst>
          <pc:docMk/>
          <pc:sldMk cId="0" sldId="445"/>
        </pc:sldMkLst>
        <pc:spChg chg="mod">
          <ac:chgData name="Glascott, Christopher S LTC USARMY HQDA TJAGLCS (USA)" userId="1eeb7835-fa72-41d9-b6df-be1459bb8c5c" providerId="ADAL" clId="{6FAAA11D-EC77-4A33-8A94-A8659C34FA5E}" dt="2023-09-13T20:05:06.702" v="442" actId="114"/>
          <ac:spMkLst>
            <pc:docMk/>
            <pc:sldMk cId="0" sldId="445"/>
            <ac:spMk id="6146" creationId="{00000000-0000-0000-0000-000000000000}"/>
          </ac:spMkLst>
        </pc:spChg>
      </pc:sldChg>
      <pc:sldChg chg="modNotesTx">
        <pc:chgData name="Glascott, Christopher S LTC USARMY HQDA TJAGLCS (USA)" userId="1eeb7835-fa72-41d9-b6df-be1459bb8c5c" providerId="ADAL" clId="{6FAAA11D-EC77-4A33-8A94-A8659C34FA5E}" dt="2023-09-13T20:57:53.117" v="2902" actId="20577"/>
        <pc:sldMkLst>
          <pc:docMk/>
          <pc:sldMk cId="2436361770" sldId="480"/>
        </pc:sldMkLst>
      </pc:sldChg>
      <pc:sldChg chg="del">
        <pc:chgData name="Glascott, Christopher S LTC USARMY HQDA TJAGLCS (USA)" userId="1eeb7835-fa72-41d9-b6df-be1459bb8c5c" providerId="ADAL" clId="{6FAAA11D-EC77-4A33-8A94-A8659C34FA5E}" dt="2023-09-13T20:17:48.147" v="1097" actId="47"/>
        <pc:sldMkLst>
          <pc:docMk/>
          <pc:sldMk cId="165716116" sldId="481"/>
        </pc:sldMkLst>
      </pc:sldChg>
      <pc:sldChg chg="addSp delSp modSp add mod setBg modNotesTx">
        <pc:chgData name="Glascott, Christopher S LTC USARMY HQDA TJAGLCS (USA)" userId="1eeb7835-fa72-41d9-b6df-be1459bb8c5c" providerId="ADAL" clId="{6FAAA11D-EC77-4A33-8A94-A8659C34FA5E}" dt="2023-09-13T21:02:33.620" v="3624" actId="20577"/>
        <pc:sldMkLst>
          <pc:docMk/>
          <pc:sldMk cId="3118445942" sldId="481"/>
        </pc:sldMkLst>
        <pc:spChg chg="mod">
          <ac:chgData name="Glascott, Christopher S LTC USARMY HQDA TJAGLCS (USA)" userId="1eeb7835-fa72-41d9-b6df-be1459bb8c5c" providerId="ADAL" clId="{6FAAA11D-EC77-4A33-8A94-A8659C34FA5E}" dt="2023-09-13T20:34:37.919" v="2317" actId="20577"/>
          <ac:spMkLst>
            <pc:docMk/>
            <pc:sldMk cId="3118445942" sldId="481"/>
            <ac:spMk id="5" creationId="{0651AFB8-CDB0-07CD-1DBC-F67D71E1A181}"/>
          </ac:spMkLst>
        </pc:spChg>
        <pc:spChg chg="mod">
          <ac:chgData name="Glascott, Christopher S LTC USARMY HQDA TJAGLCS (USA)" userId="1eeb7835-fa72-41d9-b6df-be1459bb8c5c" providerId="ADAL" clId="{6FAAA11D-EC77-4A33-8A94-A8659C34FA5E}" dt="2023-09-13T20:30:21.122" v="1980" actId="1035"/>
          <ac:spMkLst>
            <pc:docMk/>
            <pc:sldMk cId="3118445942" sldId="481"/>
            <ac:spMk id="8196" creationId="{00000000-0000-0000-0000-000000000000}"/>
          </ac:spMkLst>
        </pc:spChg>
        <pc:picChg chg="add mod">
          <ac:chgData name="Glascott, Christopher S LTC USARMY HQDA TJAGLCS (USA)" userId="1eeb7835-fa72-41d9-b6df-be1459bb8c5c" providerId="ADAL" clId="{6FAAA11D-EC77-4A33-8A94-A8659C34FA5E}" dt="2023-09-13T20:30:34.935" v="1982" actId="14100"/>
          <ac:picMkLst>
            <pc:docMk/>
            <pc:sldMk cId="3118445942" sldId="481"/>
            <ac:picMk id="2" creationId="{3CD06EBF-9959-8364-741E-5BCD19C664DA}"/>
          </ac:picMkLst>
        </pc:picChg>
        <pc:picChg chg="del">
          <ac:chgData name="Glascott, Christopher S LTC USARMY HQDA TJAGLCS (USA)" userId="1eeb7835-fa72-41d9-b6df-be1459bb8c5c" providerId="ADAL" clId="{6FAAA11D-EC77-4A33-8A94-A8659C34FA5E}" dt="2023-09-13T20:29:59.193" v="1969" actId="478"/>
          <ac:picMkLst>
            <pc:docMk/>
            <pc:sldMk cId="3118445942" sldId="481"/>
            <ac:picMk id="7" creationId="{1C3C0CC2-9CA5-BD2C-BEE4-3241A89E9C67}"/>
          </ac:picMkLst>
        </pc:picChg>
      </pc:sldChg>
      <pc:sldChg chg="addSp delSp modSp add mod setBg modNotesTx">
        <pc:chgData name="Glascott, Christopher S LTC USARMY HQDA TJAGLCS (USA)" userId="1eeb7835-fa72-41d9-b6df-be1459bb8c5c" providerId="ADAL" clId="{6FAAA11D-EC77-4A33-8A94-A8659C34FA5E}" dt="2023-09-13T21:03:32.700" v="3630" actId="255"/>
        <pc:sldMkLst>
          <pc:docMk/>
          <pc:sldMk cId="2660183002" sldId="482"/>
        </pc:sldMkLst>
        <pc:spChg chg="mod">
          <ac:chgData name="Glascott, Christopher S LTC USARMY HQDA TJAGLCS (USA)" userId="1eeb7835-fa72-41d9-b6df-be1459bb8c5c" providerId="ADAL" clId="{6FAAA11D-EC77-4A33-8A94-A8659C34FA5E}" dt="2023-09-13T20:50:49.676" v="2831" actId="20577"/>
          <ac:spMkLst>
            <pc:docMk/>
            <pc:sldMk cId="2660183002" sldId="482"/>
            <ac:spMk id="5" creationId="{0651AFB8-CDB0-07CD-1DBC-F67D71E1A181}"/>
          </ac:spMkLst>
        </pc:spChg>
        <pc:spChg chg="mod">
          <ac:chgData name="Glascott, Christopher S LTC USARMY HQDA TJAGLCS (USA)" userId="1eeb7835-fa72-41d9-b6df-be1459bb8c5c" providerId="ADAL" clId="{6FAAA11D-EC77-4A33-8A94-A8659C34FA5E}" dt="2023-09-13T20:40:50.649" v="2519" actId="404"/>
          <ac:spMkLst>
            <pc:docMk/>
            <pc:sldMk cId="2660183002" sldId="482"/>
            <ac:spMk id="8196" creationId="{00000000-0000-0000-0000-000000000000}"/>
          </ac:spMkLst>
        </pc:spChg>
        <pc:picChg chg="add mod">
          <ac:chgData name="Glascott, Christopher S LTC USARMY HQDA TJAGLCS (USA)" userId="1eeb7835-fa72-41d9-b6df-be1459bb8c5c" providerId="ADAL" clId="{6FAAA11D-EC77-4A33-8A94-A8659C34FA5E}" dt="2023-09-13T20:40:24.330" v="2515" actId="1076"/>
          <ac:picMkLst>
            <pc:docMk/>
            <pc:sldMk cId="2660183002" sldId="482"/>
            <ac:picMk id="3" creationId="{C634B89E-4CAA-F96A-6028-A95D15A1D6AC}"/>
          </ac:picMkLst>
        </pc:picChg>
        <pc:picChg chg="del">
          <ac:chgData name="Glascott, Christopher S LTC USARMY HQDA TJAGLCS (USA)" userId="1eeb7835-fa72-41d9-b6df-be1459bb8c5c" providerId="ADAL" clId="{6FAAA11D-EC77-4A33-8A94-A8659C34FA5E}" dt="2023-09-13T20:35:21.069" v="2420" actId="478"/>
          <ac:picMkLst>
            <pc:docMk/>
            <pc:sldMk cId="2660183002" sldId="482"/>
            <ac:picMk id="7" creationId="{1C3C0CC2-9CA5-BD2C-BEE4-3241A89E9C67}"/>
          </ac:picMkLst>
        </pc:picChg>
      </pc:sldChg>
      <pc:sldMasterChg chg="modSp mod">
        <pc:chgData name="Glascott, Christopher S LTC USARMY HQDA TJAGLCS (USA)" userId="1eeb7835-fa72-41d9-b6df-be1459bb8c5c" providerId="ADAL" clId="{6FAAA11D-EC77-4A33-8A94-A8659C34FA5E}" dt="2023-09-13T19:56:45.872" v="36" actId="20577"/>
        <pc:sldMasterMkLst>
          <pc:docMk/>
          <pc:sldMasterMk cId="630168220" sldId="2147483705"/>
        </pc:sldMasterMkLst>
        <pc:spChg chg="mod">
          <ac:chgData name="Glascott, Christopher S LTC USARMY HQDA TJAGLCS (USA)" userId="1eeb7835-fa72-41d9-b6df-be1459bb8c5c" providerId="ADAL" clId="{6FAAA11D-EC77-4A33-8A94-A8659C34FA5E}" dt="2023-09-13T19:56:45.872" v="36" actId="20577"/>
          <ac:spMkLst>
            <pc:docMk/>
            <pc:sldMasterMk cId="630168220" sldId="2147483705"/>
            <ac:spMk id="9" creationId="{00000000-0000-0000-0000-000000000000}"/>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125"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63988" y="0"/>
            <a:ext cx="3032125" cy="463550"/>
          </a:xfrm>
          <a:prstGeom prst="rect">
            <a:avLst/>
          </a:prstGeom>
        </p:spPr>
        <p:txBody>
          <a:bodyPr vert="horz" lIns="91440" tIns="45720" rIns="91440" bIns="45720" rtlCol="0"/>
          <a:lstStyle>
            <a:lvl1pPr algn="r">
              <a:defRPr sz="1200"/>
            </a:lvl1pPr>
          </a:lstStyle>
          <a:p>
            <a:fld id="{CEDE03BC-F8E2-43CB-B696-6160D20F2736}" type="datetimeFigureOut">
              <a:rPr lang="en-US" smtClean="0"/>
              <a:pPr/>
              <a:t>9/13/2023</a:t>
            </a:fld>
            <a:endParaRPr lang="en-US" dirty="0"/>
          </a:p>
        </p:txBody>
      </p:sp>
      <p:sp>
        <p:nvSpPr>
          <p:cNvPr id="4" name="Footer Placeholder 3"/>
          <p:cNvSpPr>
            <a:spLocks noGrp="1"/>
          </p:cNvSpPr>
          <p:nvPr>
            <p:ph type="ftr" sz="quarter" idx="2"/>
          </p:nvPr>
        </p:nvSpPr>
        <p:spPr>
          <a:xfrm>
            <a:off x="0" y="8805863"/>
            <a:ext cx="3032125"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63988" y="8805863"/>
            <a:ext cx="3032125" cy="463550"/>
          </a:xfrm>
          <a:prstGeom prst="rect">
            <a:avLst/>
          </a:prstGeom>
        </p:spPr>
        <p:txBody>
          <a:bodyPr vert="horz" lIns="91440" tIns="45720" rIns="91440" bIns="45720" rtlCol="0" anchor="b"/>
          <a:lstStyle>
            <a:lvl1pPr algn="r">
              <a:defRPr sz="1200"/>
            </a:lvl1pPr>
          </a:lstStyle>
          <a:p>
            <a:fld id="{87362E50-68EA-4BAB-943A-5A5A7839BD54}" type="slidenum">
              <a:rPr lang="en-US" smtClean="0"/>
              <a:pPr/>
              <a:t>‹#›</a:t>
            </a:fld>
            <a:endParaRPr lang="en-US" dirty="0"/>
          </a:p>
        </p:txBody>
      </p:sp>
    </p:spTree>
    <p:extLst>
      <p:ext uri="{BB962C8B-B14F-4D97-AF65-F5344CB8AC3E}">
        <p14:creationId xmlns:p14="http://schemas.microsoft.com/office/powerpoint/2010/main" val="2437263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defTabSz="930275" eaLnBrk="1" hangingPunct="1">
              <a:defRPr sz="1200">
                <a:latin typeface="Arial" charset="0"/>
              </a:defRPr>
            </a:lvl1pPr>
          </a:lstStyle>
          <a:p>
            <a:pPr>
              <a:defRPr/>
            </a:pPr>
            <a:endParaRPr lang="en-US" dirty="0"/>
          </a:p>
        </p:txBody>
      </p:sp>
      <p:sp>
        <p:nvSpPr>
          <p:cNvPr id="6147"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lvl1pPr algn="r" defTabSz="930275" eaLnBrk="1" hangingPunct="1">
              <a:defRPr sz="1200">
                <a:latin typeface="Arial" charset="0"/>
              </a:defRPr>
            </a:lvl1pPr>
          </a:lstStyle>
          <a:p>
            <a:pPr>
              <a:defRPr/>
            </a:pPr>
            <a:endParaRPr lang="en-US" dirty="0"/>
          </a:p>
        </p:txBody>
      </p:sp>
      <p:sp>
        <p:nvSpPr>
          <p:cNvPr id="35844" name="Rectangle 4"/>
          <p:cNvSpPr>
            <a:spLocks noGrp="1" noRot="1" noChangeAspect="1" noChangeArrowheads="1" noTextEdit="1"/>
          </p:cNvSpPr>
          <p:nvPr>
            <p:ph type="sldImg" idx="2"/>
          </p:nvPr>
        </p:nvSpPr>
        <p:spPr bwMode="auto">
          <a:xfrm>
            <a:off x="1181100" y="695325"/>
            <a:ext cx="4635500" cy="347662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700088" y="4403725"/>
            <a:ext cx="5597525" cy="4171950"/>
          </a:xfrm>
          <a:prstGeom prst="rect">
            <a:avLst/>
          </a:prstGeom>
          <a:noFill/>
          <a:ln w="9525">
            <a:noFill/>
            <a:miter lim="800000"/>
            <a:headEnd/>
            <a:tailEnd/>
          </a:ln>
          <a:effectLst/>
        </p:spPr>
        <p:txBody>
          <a:bodyPr vert="horz" wrap="square" lIns="92958" tIns="46479" rIns="92958" bIns="4647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1" name="Rectangle 7"/>
          <p:cNvSpPr>
            <a:spLocks noGrp="1" noChangeArrowheads="1"/>
          </p:cNvSpPr>
          <p:nvPr>
            <p:ph type="sldNum" sz="quarter" idx="5"/>
          </p:nvPr>
        </p:nvSpPr>
        <p:spPr bwMode="auto">
          <a:xfrm>
            <a:off x="1982788" y="8807450"/>
            <a:ext cx="3032125" cy="463550"/>
          </a:xfrm>
          <a:prstGeom prst="rect">
            <a:avLst/>
          </a:prstGeom>
          <a:noFill/>
          <a:ln w="9525">
            <a:noFill/>
            <a:miter lim="800000"/>
            <a:headEnd/>
            <a:tailEnd/>
          </a:ln>
          <a:effectLst/>
        </p:spPr>
        <p:txBody>
          <a:bodyPr vert="horz" wrap="square" lIns="92958" tIns="46479" rIns="92958" bIns="46479" numCol="1" anchor="b" anchorCtr="0" compatLnSpc="1">
            <a:prstTxWarp prst="textNoShape">
              <a:avLst/>
            </a:prstTxWarp>
          </a:bodyPr>
          <a:lstStyle>
            <a:lvl1pPr algn="ctr" defTabSz="930275" eaLnBrk="1" hangingPunct="1">
              <a:defRPr sz="1200">
                <a:latin typeface="Arial" charset="0"/>
              </a:defRPr>
            </a:lvl1pPr>
          </a:lstStyle>
          <a:p>
            <a:pPr>
              <a:defRPr/>
            </a:pPr>
            <a:fld id="{477892E4-69A4-465E-9C14-EFF4542841A3}" type="slidenum">
              <a:rPr lang="en-US"/>
              <a:pPr>
                <a:defRPr/>
              </a:pPr>
              <a:t>‹#›</a:t>
            </a:fld>
            <a:endParaRPr lang="en-US" dirty="0"/>
          </a:p>
        </p:txBody>
      </p:sp>
    </p:spTree>
    <p:extLst>
      <p:ext uri="{BB962C8B-B14F-4D97-AF65-F5344CB8AC3E}">
        <p14:creationId xmlns:p14="http://schemas.microsoft.com/office/powerpoint/2010/main" val="382630496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457200" algn="l" rtl="0" eaLnBrk="0" fontAlgn="base" hangingPunct="0">
      <a:spcBef>
        <a:spcPct val="30000"/>
      </a:spcBef>
      <a:spcAft>
        <a:spcPct val="0"/>
      </a:spcAft>
      <a:defRPr sz="1000" kern="1200">
        <a:solidFill>
          <a:schemeClr val="tx1"/>
        </a:solidFill>
        <a:latin typeface="Arial" charset="0"/>
        <a:ea typeface="+mn-ea"/>
        <a:cs typeface="+mn-cs"/>
      </a:defRPr>
    </a:lvl2pPr>
    <a:lvl3pPr marL="914400" algn="l" rtl="0" eaLnBrk="0" fontAlgn="base" hangingPunct="0">
      <a:spcBef>
        <a:spcPct val="30000"/>
      </a:spcBef>
      <a:spcAft>
        <a:spcPct val="0"/>
      </a:spcAft>
      <a:defRPr sz="1000" kern="1200">
        <a:solidFill>
          <a:schemeClr val="tx1"/>
        </a:solidFill>
        <a:latin typeface="Arial" charset="0"/>
        <a:ea typeface="+mn-ea"/>
        <a:cs typeface="+mn-cs"/>
      </a:defRPr>
    </a:lvl3pPr>
    <a:lvl4pPr marL="1371600" algn="l" rtl="0" eaLnBrk="0" fontAlgn="base" hangingPunct="0">
      <a:spcBef>
        <a:spcPct val="30000"/>
      </a:spcBef>
      <a:spcAft>
        <a:spcPct val="0"/>
      </a:spcAft>
      <a:defRPr sz="1000" kern="1200">
        <a:solidFill>
          <a:schemeClr val="tx1"/>
        </a:solidFill>
        <a:latin typeface="Arial" charset="0"/>
        <a:ea typeface="+mn-ea"/>
        <a:cs typeface="+mn-cs"/>
      </a:defRPr>
    </a:lvl4pPr>
    <a:lvl5pPr marL="1828800" algn="l" rtl="0" eaLnBrk="0" fontAlgn="base" hangingPunct="0">
      <a:spcBef>
        <a:spcPct val="30000"/>
      </a:spcBef>
      <a:spcAft>
        <a:spcPct val="0"/>
      </a:spcAft>
      <a:defRPr sz="10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23950" y="676275"/>
            <a:ext cx="4686300" cy="3514725"/>
          </a:xfrm>
          <a:noFill/>
          <a:ln>
            <a:solidFill>
              <a:srgbClr val="000000"/>
            </a:solidFill>
            <a:miter lim="800000"/>
            <a:headEnd/>
            <a:tailEnd/>
          </a:ln>
        </p:spPr>
      </p:sp>
      <p:sp>
        <p:nvSpPr>
          <p:cNvPr id="46083"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b="1" dirty="0"/>
              <a:t>Select Note Pages contain instruction comments to assist with your presentation.</a:t>
            </a:r>
          </a:p>
          <a:p>
            <a:endParaRPr lang="en-US" b="1" dirty="0"/>
          </a:p>
          <a:p>
            <a:r>
              <a:rPr lang="en-US" b="1" dirty="0"/>
              <a:t>This Standard Training Package (STP) is current as of 13 September 2023. </a:t>
            </a:r>
            <a:r>
              <a:rPr lang="en-US" sz="1000" b="1" dirty="0"/>
              <a:t>To ensure this is the most current version, please go to https://tjaglcspublic.army.mil/ and locate the STPs within the "Training" area/box of the </a:t>
            </a:r>
            <a:r>
              <a:rPr lang="en-US" sz="1000" b="1" dirty="0" err="1"/>
              <a:t>tjaglcspublic</a:t>
            </a:r>
            <a:r>
              <a:rPr lang="en-US" sz="1000" b="1" dirty="0"/>
              <a:t> site.</a:t>
            </a:r>
          </a:p>
        </p:txBody>
      </p:sp>
    </p:spTree>
    <p:extLst>
      <p:ext uri="{BB962C8B-B14F-4D97-AF65-F5344CB8AC3E}">
        <p14:creationId xmlns:p14="http://schemas.microsoft.com/office/powerpoint/2010/main" val="3185807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D4E8602-3376-415B-8025-26012FCB7B9B}" type="slidenum">
              <a:rPr lang="en-US" smtClean="0"/>
              <a:pPr/>
              <a:t>10</a:t>
            </a:fld>
            <a:endParaRPr lang="en-US" dirty="0"/>
          </a:p>
        </p:txBody>
      </p:sp>
      <p:sp>
        <p:nvSpPr>
          <p:cNvPr id="41987" name="Rectangle 2"/>
          <p:cNvSpPr>
            <a:spLocks noChangeArrowheads="1"/>
          </p:cNvSpPr>
          <p:nvPr/>
        </p:nvSpPr>
        <p:spPr bwMode="auto">
          <a:xfrm>
            <a:off x="3965575" y="-1588"/>
            <a:ext cx="3032125" cy="465138"/>
          </a:xfrm>
          <a:prstGeom prst="rect">
            <a:avLst/>
          </a:prstGeom>
          <a:noFill/>
          <a:ln w="9525">
            <a:noFill/>
            <a:miter lim="800000"/>
            <a:headEnd/>
            <a:tailEnd/>
          </a:ln>
        </p:spPr>
        <p:txBody>
          <a:bodyPr wrap="none" anchor="ctr"/>
          <a:lstStyle/>
          <a:p>
            <a:endParaRPr lang="en-US" dirty="0"/>
          </a:p>
        </p:txBody>
      </p:sp>
      <p:sp>
        <p:nvSpPr>
          <p:cNvPr id="41988" name="Rectangle 4"/>
          <p:cNvSpPr>
            <a:spLocks noChangeArrowheads="1"/>
          </p:cNvSpPr>
          <p:nvPr/>
        </p:nvSpPr>
        <p:spPr bwMode="auto">
          <a:xfrm>
            <a:off x="0" y="8805863"/>
            <a:ext cx="3032125" cy="465137"/>
          </a:xfrm>
          <a:prstGeom prst="rect">
            <a:avLst/>
          </a:prstGeom>
          <a:noFill/>
          <a:ln w="9525">
            <a:noFill/>
            <a:miter lim="800000"/>
            <a:headEnd/>
            <a:tailEnd/>
          </a:ln>
        </p:spPr>
        <p:txBody>
          <a:bodyPr wrap="none" anchor="ctr"/>
          <a:lstStyle/>
          <a:p>
            <a:endParaRPr lang="en-US" dirty="0"/>
          </a:p>
        </p:txBody>
      </p:sp>
      <p:sp>
        <p:nvSpPr>
          <p:cNvPr id="41989" name="Rectangle 5"/>
          <p:cNvSpPr>
            <a:spLocks noChangeArrowheads="1"/>
          </p:cNvSpPr>
          <p:nvPr/>
        </p:nvSpPr>
        <p:spPr bwMode="auto">
          <a:xfrm>
            <a:off x="0" y="-1588"/>
            <a:ext cx="3032125" cy="465138"/>
          </a:xfrm>
          <a:prstGeom prst="rect">
            <a:avLst/>
          </a:prstGeom>
          <a:noFill/>
          <a:ln w="9525">
            <a:noFill/>
            <a:miter lim="800000"/>
            <a:headEnd/>
            <a:tailEnd/>
          </a:ln>
        </p:spPr>
        <p:txBody>
          <a:bodyPr wrap="none" anchor="ctr"/>
          <a:lstStyle/>
          <a:p>
            <a:endParaRPr lang="en-US" dirty="0"/>
          </a:p>
        </p:txBody>
      </p:sp>
      <p:sp>
        <p:nvSpPr>
          <p:cNvPr id="41990" name="Rectangle 13"/>
          <p:cNvSpPr>
            <a:spLocks noGrp="1" noRot="1" noChangeAspect="1" noChangeArrowheads="1" noTextEdit="1"/>
          </p:cNvSpPr>
          <p:nvPr>
            <p:ph type="sldImg"/>
          </p:nvPr>
        </p:nvSpPr>
        <p:spPr>
          <a:xfrm>
            <a:off x="1181100" y="695325"/>
            <a:ext cx="4635500" cy="3476625"/>
          </a:xfrm>
          <a:ln/>
        </p:spPr>
      </p:sp>
      <p:sp>
        <p:nvSpPr>
          <p:cNvPr id="41991" name="Rectangle 15"/>
          <p:cNvSpPr>
            <a:spLocks noGrp="1" noChangeArrowheads="1"/>
          </p:cNvSpPr>
          <p:nvPr>
            <p:ph type="body" idx="1"/>
          </p:nvPr>
        </p:nvSpPr>
        <p:spPr>
          <a:noFill/>
          <a:ln/>
        </p:spPr>
        <p:txBody>
          <a:bodyPr/>
          <a:lstStyle/>
          <a:p>
            <a:pPr eaLnBrk="1" hangingPunct="1">
              <a:buFontTx/>
              <a:buChar char="•"/>
            </a:pPr>
            <a:r>
              <a:rPr lang="en-US" sz="1000" b="1" dirty="0">
                <a:latin typeface="Arial" panose="020B0604020202020204" pitchFamily="34" charset="0"/>
                <a:cs typeface="Arial" panose="020B0604020202020204" pitchFamily="34" charset="0"/>
              </a:rPr>
              <a:t> Instructor Comments: </a:t>
            </a:r>
          </a:p>
          <a:p>
            <a:pPr lvl="1" eaLnBrk="1" hangingPunct="1">
              <a:buFontTx/>
              <a:buChar char="•"/>
            </a:pPr>
            <a:r>
              <a:rPr lang="en-US" sz="1000" dirty="0">
                <a:latin typeface="Arial" panose="020B0604020202020204" pitchFamily="34"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The JAG Corps METL is a product internal to the JAG Corps; it is not staffed through the </a:t>
            </a:r>
            <a:r>
              <a:rPr lang="en-US" sz="1000" dirty="0">
                <a:effectLst/>
                <a:latin typeface="Arial" panose="020B0604020202020204" pitchFamily="34" charset="0"/>
                <a:ea typeface="Calibri" panose="020F0502020204030204" pitchFamily="34" charset="0"/>
                <a:cs typeface="Arial" panose="020B0604020202020204" pitchFamily="34" charset="0"/>
              </a:rPr>
              <a:t>Army’s Standards for Training Readiness Advisory Group (STRAG) validation process.</a:t>
            </a:r>
          </a:p>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There are two JAG units that have STRAG validated METLs, both are in COMPO 3:</a:t>
            </a:r>
          </a:p>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Legal Operations Detachment – Multifunctional (LOD-M)</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Legal Operations Detachment – Trial Defense (LOD-TD)</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There are 7 JAG Corps units, in COMPOs 1 and 3, that have received exemptions from HQDA to have an approved METL.  They are:</a:t>
            </a:r>
          </a:p>
          <a:p>
            <a:pPr marL="0" marR="0">
              <a:spcBef>
                <a:spcPts val="0"/>
              </a:spcBef>
              <a:spcAft>
                <a:spcPts val="0"/>
              </a:spcAft>
            </a:pPr>
            <a:r>
              <a:rPr lang="en-US" sz="1000" dirty="0">
                <a:effectLst/>
                <a:latin typeface="Arial" panose="020B0604020202020204" pitchFamily="34" charset="0"/>
                <a:ea typeface="Calibri" panose="020F0502020204030204" pitchFamily="34" charset="0"/>
                <a:cs typeface="Arial" panose="020B0604020202020204" pitchFamily="34" charset="0"/>
              </a:rPr>
              <a:t> </a:t>
            </a: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Legal Operations Detachment – Judicial (LOD-J)</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Legal Operations Detachment – Expert (LOD-E)</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Senior Special Victims Counsel Team</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Field Special Victims Counsel Team</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Regional Trial Defense Team</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Senior Trial Defense Team</a:t>
            </a:r>
            <a:endParaRPr lang="en-US" sz="1000" dirty="0">
              <a:effectLst/>
              <a:latin typeface="Arial" panose="020B0604020202020204" pitchFamily="34" charset="0"/>
              <a:ea typeface="Calibri" panose="020F0502020204030204" pitchFamily="34" charset="0"/>
              <a:cs typeface="Arial" panose="020B0604020202020204" pitchFamily="34" charset="0"/>
            </a:endParaRPr>
          </a:p>
          <a:p>
            <a:pPr marL="342900" marR="0" lvl="0" indent="-342900">
              <a:spcBef>
                <a:spcPts val="0"/>
              </a:spcBef>
              <a:spcAft>
                <a:spcPts val="0"/>
              </a:spcAft>
              <a:buFont typeface="+mj-lt"/>
              <a:buAutoNum type="arabicPeriod"/>
            </a:pPr>
            <a:r>
              <a:rPr lang="en-US" sz="1000" dirty="0">
                <a:effectLst/>
                <a:latin typeface="Arial" panose="020B0604020202020204" pitchFamily="34" charset="0"/>
                <a:ea typeface="Times New Roman" panose="02020603050405020304" pitchFamily="18" charset="0"/>
                <a:cs typeface="Arial" panose="020B0604020202020204" pitchFamily="34" charset="0"/>
              </a:rPr>
              <a:t>Field Trial Defense Team</a:t>
            </a: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90130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8834D73-E126-4D01-8AA9-E42306585C53}" type="slidenum">
              <a:rPr lang="en-US" smtClean="0"/>
              <a:pPr/>
              <a:t>11</a:t>
            </a:fld>
            <a:endParaRPr lang="en-US" dirty="0"/>
          </a:p>
        </p:txBody>
      </p:sp>
      <p:sp>
        <p:nvSpPr>
          <p:cNvPr id="69635" name="Rectangle 2"/>
          <p:cNvSpPr>
            <a:spLocks noGrp="1" noRot="1" noChangeAspect="1" noChangeArrowheads="1" noTextEdit="1"/>
          </p:cNvSpPr>
          <p:nvPr>
            <p:ph type="sldImg"/>
          </p:nvPr>
        </p:nvSpPr>
        <p:spPr>
          <a:xfrm>
            <a:off x="1217613" y="674688"/>
            <a:ext cx="4618037" cy="3463925"/>
          </a:xfrm>
          <a:ln/>
        </p:spPr>
      </p:sp>
      <p:sp>
        <p:nvSpPr>
          <p:cNvPr id="69636" name="Rectangle 4"/>
          <p:cNvSpPr>
            <a:spLocks noGrp="1" noChangeArrowheads="1"/>
          </p:cNvSpPr>
          <p:nvPr>
            <p:ph type="body" idx="1"/>
          </p:nvPr>
        </p:nvSpPr>
        <p:spPr>
          <a:noFill/>
          <a:ln/>
        </p:spPr>
        <p:txBody>
          <a:bodyPr/>
          <a:lstStyle/>
          <a:p>
            <a:pPr eaLnBrk="1" hangingPunct="1"/>
            <a:r>
              <a:rPr lang="en-US" b="1" dirty="0"/>
              <a:t> Instruction Note:</a:t>
            </a:r>
            <a:r>
              <a:rPr lang="en-US" dirty="0"/>
              <a:t> </a:t>
            </a:r>
          </a:p>
          <a:p>
            <a:pPr marL="514350" lvl="2" eaLnBrk="1" hangingPunct="1">
              <a:buFontTx/>
              <a:buChar char="•"/>
            </a:pPr>
            <a:r>
              <a:rPr lang="en-US" b="1" dirty="0"/>
              <a:t> </a:t>
            </a:r>
            <a:r>
              <a:rPr lang="en-US" sz="1000" dirty="0"/>
              <a:t>Questions or comments about this brief may be referred to the </a:t>
            </a:r>
            <a:r>
              <a:rPr lang="en-US" dirty="0">
                <a:latin typeface="Arial" pitchFamily="34" charset="0"/>
                <a:cs typeface="Arial" pitchFamily="34" charset="0"/>
              </a:rPr>
              <a:t>Educational Technology</a:t>
            </a:r>
            <a:r>
              <a:rPr lang="en-US" baseline="0" dirty="0">
                <a:latin typeface="Arial" pitchFamily="34" charset="0"/>
                <a:cs typeface="Arial" pitchFamily="34" charset="0"/>
              </a:rPr>
              <a:t> Distributed Learning Division</a:t>
            </a:r>
            <a:r>
              <a:rPr lang="en-US" sz="1000" dirty="0"/>
              <a:t>, The Judge Advocate General’s Legal Center and School (TJAGLCS), by submitting a helpdesk ticket at JAG University at https://jagu.army.mil</a:t>
            </a:r>
            <a:endParaRPr lang="en-US" dirty="0"/>
          </a:p>
        </p:txBody>
      </p:sp>
    </p:spTree>
    <p:extLst>
      <p:ext uri="{BB962C8B-B14F-4D97-AF65-F5344CB8AC3E}">
        <p14:creationId xmlns:p14="http://schemas.microsoft.com/office/powerpoint/2010/main" val="13535039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071BB43-4282-448A-8023-6D055AF8C6B7}" type="slidenum">
              <a:rPr lang="en-US" smtClean="0"/>
              <a:pPr/>
              <a:t>2</a:t>
            </a:fld>
            <a:endParaRPr lang="en-US" dirty="0"/>
          </a:p>
        </p:txBody>
      </p:sp>
      <p:sp>
        <p:nvSpPr>
          <p:cNvPr id="36867" name="Rectangle 2"/>
          <p:cNvSpPr>
            <a:spLocks noGrp="1" noRot="1" noChangeAspect="1" noChangeArrowheads="1" noTextEdit="1"/>
          </p:cNvSpPr>
          <p:nvPr>
            <p:ph type="sldImg"/>
          </p:nvPr>
        </p:nvSpPr>
        <p:spPr>
          <a:xfrm>
            <a:off x="1166813" y="673100"/>
            <a:ext cx="4662487" cy="3497263"/>
          </a:xfrm>
          <a:ln w="12699" cap="flat">
            <a:solidFill>
              <a:schemeClr val="tx1"/>
            </a:solidFill>
          </a:ln>
        </p:spPr>
      </p:sp>
      <p:sp>
        <p:nvSpPr>
          <p:cNvPr id="36868" name="Rectangle 3"/>
          <p:cNvSpPr>
            <a:spLocks noGrp="1" noChangeArrowheads="1"/>
          </p:cNvSpPr>
          <p:nvPr>
            <p:ph type="body" idx="1"/>
          </p:nvPr>
        </p:nvSpPr>
        <p:spPr>
          <a:xfrm>
            <a:off x="933450" y="4330700"/>
            <a:ext cx="5130800" cy="4171950"/>
          </a:xfrm>
          <a:noFill/>
          <a:ln/>
        </p:spPr>
        <p:txBody>
          <a:bodyPr lIns="90171" tIns="45086" rIns="90171" bIns="45086"/>
          <a:lstStyle/>
          <a:p>
            <a:pPr eaLnBrk="1" hangingPunct="1"/>
            <a:endParaRPr lang="en-US" dirty="0"/>
          </a:p>
        </p:txBody>
      </p:sp>
    </p:spTree>
    <p:extLst>
      <p:ext uri="{BB962C8B-B14F-4D97-AF65-F5344CB8AC3E}">
        <p14:creationId xmlns:p14="http://schemas.microsoft.com/office/powerpoint/2010/main" val="2355867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9264730-473B-4F08-BBF1-C459EE552D93}" type="slidenum">
              <a:rPr lang="en-US" smtClean="0"/>
              <a:pPr/>
              <a:t>3</a:t>
            </a:fld>
            <a:endParaRPr lang="en-US" dirty="0"/>
          </a:p>
        </p:txBody>
      </p:sp>
      <p:sp>
        <p:nvSpPr>
          <p:cNvPr id="37891" name="Rectangle 4"/>
          <p:cNvSpPr>
            <a:spLocks noGrp="1" noRot="1" noChangeAspect="1" noChangeArrowheads="1" noTextEdit="1"/>
          </p:cNvSpPr>
          <p:nvPr>
            <p:ph type="sldImg"/>
          </p:nvPr>
        </p:nvSpPr>
        <p:spPr>
          <a:xfrm>
            <a:off x="1181100" y="695325"/>
            <a:ext cx="4635500" cy="3476625"/>
          </a:xfrm>
          <a:ln/>
        </p:spPr>
      </p:sp>
      <p:sp>
        <p:nvSpPr>
          <p:cNvPr id="37892" name="Rectangle 5"/>
          <p:cNvSpPr>
            <a:spLocks noGrp="1" noChangeArrowheads="1"/>
          </p:cNvSpPr>
          <p:nvPr>
            <p:ph type="body" idx="1"/>
          </p:nvPr>
        </p:nvSpPr>
        <p:spPr>
          <a:noFill/>
          <a:ln/>
        </p:spPr>
        <p:txBody>
          <a:bodyPr/>
          <a:lstStyle/>
          <a:p>
            <a:pPr eaLnBrk="1" hangingPunct="1">
              <a:buFontTx/>
              <a:buChar char="•"/>
            </a:pPr>
            <a:r>
              <a:rPr lang="en-US" b="1" dirty="0"/>
              <a:t> Instructor Comments:</a:t>
            </a:r>
            <a:r>
              <a:rPr lang="en-US" dirty="0"/>
              <a:t> </a:t>
            </a:r>
          </a:p>
          <a:p>
            <a:pPr eaLnBrk="1" hangingPunct="1">
              <a:buFontTx/>
              <a:buChar char="•"/>
            </a:pPr>
            <a:endParaRPr lang="en-US" dirty="0"/>
          </a:p>
          <a:p>
            <a:pPr eaLnBrk="1" hangingPunct="1">
              <a:buFontTx/>
              <a:buChar char="•"/>
            </a:pPr>
            <a:r>
              <a:rPr lang="en-US" dirty="0"/>
              <a:t>The following slides provide a brief overview of the major changes to FM 3-84.</a:t>
            </a:r>
          </a:p>
          <a:p>
            <a:pPr eaLnBrk="1" hangingPunct="1">
              <a:buFontTx/>
              <a:buChar char="•"/>
            </a:pPr>
            <a:endParaRPr lang="en-US" dirty="0"/>
          </a:p>
          <a:p>
            <a:pPr eaLnBrk="1" hangingPunct="1">
              <a:buFontTx/>
              <a:buChar char="•"/>
            </a:pPr>
            <a:r>
              <a:rPr lang="en-US" dirty="0"/>
              <a:t>The intent is to become aware of changes to the manual, and provide a reminder of the role doctrine plays in Army operations</a:t>
            </a:r>
          </a:p>
        </p:txBody>
      </p:sp>
    </p:spTree>
    <p:extLst>
      <p:ext uri="{BB962C8B-B14F-4D97-AF65-F5344CB8AC3E}">
        <p14:creationId xmlns:p14="http://schemas.microsoft.com/office/powerpoint/2010/main" val="41761412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p>
            <a:fld id="{E7F2B452-F95C-4F69-A55B-BA5C62B87A44}" type="slidenum">
              <a:rPr lang="en-US" smtClean="0"/>
              <a:pPr/>
              <a:t>4</a:t>
            </a:fld>
            <a:endParaRPr lang="en-US" dirty="0"/>
          </a:p>
        </p:txBody>
      </p:sp>
      <p:sp>
        <p:nvSpPr>
          <p:cNvPr id="44035" name="Rectangle 2"/>
          <p:cNvSpPr>
            <a:spLocks noGrp="1" noRot="1" noChangeAspect="1" noChangeArrowheads="1" noTextEdit="1"/>
          </p:cNvSpPr>
          <p:nvPr>
            <p:ph type="sldImg"/>
          </p:nvPr>
        </p:nvSpPr>
        <p:spPr>
          <a:xfrm>
            <a:off x="1184275" y="696913"/>
            <a:ext cx="4630738" cy="3473450"/>
          </a:xfrm>
          <a:ln w="12699" cap="flat">
            <a:solidFill>
              <a:schemeClr val="tx1"/>
            </a:solidFill>
          </a:ln>
        </p:spPr>
      </p:sp>
      <p:sp>
        <p:nvSpPr>
          <p:cNvPr id="44036" name="Rectangle 3"/>
          <p:cNvSpPr>
            <a:spLocks noGrp="1" noChangeArrowheads="1"/>
          </p:cNvSpPr>
          <p:nvPr>
            <p:ph type="body" idx="1"/>
          </p:nvPr>
        </p:nvSpPr>
        <p:spPr>
          <a:xfrm>
            <a:off x="933450" y="4402138"/>
            <a:ext cx="5130800" cy="4171950"/>
          </a:xfrm>
          <a:noFill/>
          <a:ln/>
        </p:spPr>
        <p:txBody>
          <a:bodyPr lIns="90171" tIns="45086" rIns="90171" bIns="45086"/>
          <a:lstStyle/>
          <a:p>
            <a:pPr eaLnBrk="1" hangingPunct="1">
              <a:buFontTx/>
              <a:buChar char="•"/>
            </a:pPr>
            <a:r>
              <a:rPr lang="en-US" b="1" dirty="0"/>
              <a:t> Instructor Comments:</a:t>
            </a:r>
            <a:r>
              <a:rPr lang="en-US" dirty="0"/>
              <a:t> </a:t>
            </a:r>
          </a:p>
          <a:p>
            <a:pPr marL="514350" lvl="1" eaLnBrk="1" hangingPunct="1">
              <a:buFontTx/>
              <a:buChar char="•"/>
            </a:pPr>
            <a:r>
              <a:rPr lang="en-US" dirty="0"/>
              <a:t> Doctrine is a collection of validated principles and TTPs.  It is informed by past experience and assumptions about the future environment</a:t>
            </a:r>
          </a:p>
          <a:p>
            <a:pPr marL="514350" lvl="1" eaLnBrk="1" hangingPunct="1">
              <a:buFontTx/>
              <a:buChar char="•"/>
            </a:pPr>
            <a:r>
              <a:rPr lang="en-US" dirty="0"/>
              <a:t> Doctrine is constantly evolving- FM 3-84 will undergo another significant revision to incorporate those principles and TTPs developed during the implementation of the Office of the Special Trial Counsel</a:t>
            </a:r>
          </a:p>
          <a:p>
            <a:pPr eaLnBrk="1" hangingPunct="1">
              <a:spcBef>
                <a:spcPct val="50000"/>
              </a:spcBef>
            </a:pPr>
            <a:r>
              <a:rPr lang="en-US" b="1" dirty="0"/>
              <a:t> </a:t>
            </a:r>
            <a:endParaRPr lang="en-US" dirty="0"/>
          </a:p>
          <a:p>
            <a:pPr eaLnBrk="1" hangingPunct="1"/>
            <a:endParaRPr lang="en-US" dirty="0"/>
          </a:p>
          <a:p>
            <a:pPr eaLnBrk="1" hangingPunct="1">
              <a:spcBef>
                <a:spcPct val="50000"/>
              </a:spcBef>
            </a:pPr>
            <a:endParaRPr lang="en-US" u="sng" dirty="0"/>
          </a:p>
        </p:txBody>
      </p:sp>
    </p:spTree>
    <p:extLst>
      <p:ext uri="{BB962C8B-B14F-4D97-AF65-F5344CB8AC3E}">
        <p14:creationId xmlns:p14="http://schemas.microsoft.com/office/powerpoint/2010/main" val="3106915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FDE8AB88-370F-4878-83BB-6C972FC917B3}" type="slidenum">
              <a:rPr lang="en-US" smtClean="0"/>
              <a:pPr/>
              <a:t>5</a:t>
            </a:fld>
            <a:endParaRPr lang="en-US" dirty="0"/>
          </a:p>
        </p:txBody>
      </p:sp>
      <p:sp>
        <p:nvSpPr>
          <p:cNvPr id="38915" name="Rectangle 2"/>
          <p:cNvSpPr>
            <a:spLocks noChangeArrowheads="1"/>
          </p:cNvSpPr>
          <p:nvPr/>
        </p:nvSpPr>
        <p:spPr bwMode="auto">
          <a:xfrm>
            <a:off x="3965575" y="-1588"/>
            <a:ext cx="3032125" cy="465138"/>
          </a:xfrm>
          <a:prstGeom prst="rect">
            <a:avLst/>
          </a:prstGeom>
          <a:noFill/>
          <a:ln w="9525">
            <a:noFill/>
            <a:miter lim="800000"/>
            <a:headEnd/>
            <a:tailEnd/>
          </a:ln>
        </p:spPr>
        <p:txBody>
          <a:bodyPr wrap="none" anchor="ctr"/>
          <a:lstStyle/>
          <a:p>
            <a:endParaRPr lang="en-US" dirty="0"/>
          </a:p>
        </p:txBody>
      </p:sp>
      <p:sp>
        <p:nvSpPr>
          <p:cNvPr id="38916" name="Rectangle 3"/>
          <p:cNvSpPr>
            <a:spLocks noChangeArrowheads="1"/>
          </p:cNvSpPr>
          <p:nvPr/>
        </p:nvSpPr>
        <p:spPr bwMode="auto">
          <a:xfrm>
            <a:off x="3965575" y="8805863"/>
            <a:ext cx="3032125" cy="465137"/>
          </a:xfrm>
          <a:prstGeom prst="rect">
            <a:avLst/>
          </a:prstGeom>
          <a:noFill/>
          <a:ln w="9525">
            <a:noFill/>
            <a:miter lim="800000"/>
            <a:headEnd/>
            <a:tailEnd/>
          </a:ln>
        </p:spPr>
        <p:txBody>
          <a:bodyPr lIns="19322" tIns="0" rIns="19322" bIns="0" anchor="b"/>
          <a:lstStyle/>
          <a:p>
            <a:pPr algn="r" defTabSz="927100"/>
            <a:r>
              <a:rPr lang="en-US" sz="1000" i="1" dirty="0">
                <a:latin typeface="Times New Roman" pitchFamily="18" charset="0"/>
              </a:rPr>
              <a:t>2</a:t>
            </a:r>
          </a:p>
        </p:txBody>
      </p:sp>
      <p:sp>
        <p:nvSpPr>
          <p:cNvPr id="38917" name="Rectangle 4"/>
          <p:cNvSpPr>
            <a:spLocks noChangeArrowheads="1"/>
          </p:cNvSpPr>
          <p:nvPr/>
        </p:nvSpPr>
        <p:spPr bwMode="auto">
          <a:xfrm>
            <a:off x="0" y="8805863"/>
            <a:ext cx="3032125" cy="465137"/>
          </a:xfrm>
          <a:prstGeom prst="rect">
            <a:avLst/>
          </a:prstGeom>
          <a:noFill/>
          <a:ln w="9525">
            <a:noFill/>
            <a:miter lim="800000"/>
            <a:headEnd/>
            <a:tailEnd/>
          </a:ln>
        </p:spPr>
        <p:txBody>
          <a:bodyPr wrap="none" anchor="ctr"/>
          <a:lstStyle/>
          <a:p>
            <a:endParaRPr lang="en-US" dirty="0"/>
          </a:p>
        </p:txBody>
      </p:sp>
      <p:sp>
        <p:nvSpPr>
          <p:cNvPr id="38918" name="Rectangle 5"/>
          <p:cNvSpPr>
            <a:spLocks noChangeArrowheads="1"/>
          </p:cNvSpPr>
          <p:nvPr/>
        </p:nvSpPr>
        <p:spPr bwMode="auto">
          <a:xfrm>
            <a:off x="0" y="-1588"/>
            <a:ext cx="3032125" cy="465138"/>
          </a:xfrm>
          <a:prstGeom prst="rect">
            <a:avLst/>
          </a:prstGeom>
          <a:noFill/>
          <a:ln w="9525">
            <a:noFill/>
            <a:miter lim="800000"/>
            <a:headEnd/>
            <a:tailEnd/>
          </a:ln>
        </p:spPr>
        <p:txBody>
          <a:bodyPr wrap="none" anchor="ctr"/>
          <a:lstStyle/>
          <a:p>
            <a:endParaRPr lang="en-US" dirty="0"/>
          </a:p>
        </p:txBody>
      </p:sp>
      <p:sp>
        <p:nvSpPr>
          <p:cNvPr id="38919" name="Rectangle 16"/>
          <p:cNvSpPr>
            <a:spLocks noGrp="1" noRot="1" noChangeAspect="1" noChangeArrowheads="1" noTextEdit="1"/>
          </p:cNvSpPr>
          <p:nvPr>
            <p:ph type="sldImg"/>
          </p:nvPr>
        </p:nvSpPr>
        <p:spPr>
          <a:xfrm>
            <a:off x="1181100" y="695325"/>
            <a:ext cx="4635500" cy="3476625"/>
          </a:xfrm>
          <a:ln/>
        </p:spPr>
      </p:sp>
      <p:sp>
        <p:nvSpPr>
          <p:cNvPr id="38920" name="Rectangle 17"/>
          <p:cNvSpPr>
            <a:spLocks noGrp="1" noChangeArrowheads="1"/>
          </p:cNvSpPr>
          <p:nvPr>
            <p:ph type="body" idx="1"/>
          </p:nvPr>
        </p:nvSpPr>
        <p:spPr>
          <a:noFill/>
          <a:ln/>
        </p:spPr>
        <p:txBody>
          <a:bodyPr/>
          <a:lstStyle/>
          <a:p>
            <a:pPr>
              <a:buFontTx/>
              <a:buChar char="•"/>
            </a:pPr>
            <a:r>
              <a:rPr lang="en-US" b="1" dirty="0"/>
              <a:t>Instructor Comments:</a:t>
            </a:r>
            <a:r>
              <a:rPr lang="en-US" dirty="0"/>
              <a:t> </a:t>
            </a:r>
          </a:p>
          <a:p>
            <a:pPr lvl="1">
              <a:buFontTx/>
              <a:buChar char="•"/>
            </a:pPr>
            <a:r>
              <a:rPr lang="en-US" dirty="0"/>
              <a:t> We didn’t add details on the Office of the Special Trial Counsel (OSTC) yet. We made a deliberate decision not to incorporate the OSTC into this publication of FM 3-84. Doctrine consists of validated principles and TTPs for the Army forces currently fielded, trained, and equipped, while concepts are ideas for significant change. </a:t>
            </a:r>
          </a:p>
          <a:p>
            <a:pPr lvl="1">
              <a:buFontTx/>
              <a:buChar char="•"/>
            </a:pPr>
            <a:r>
              <a:rPr lang="en-US" dirty="0"/>
              <a:t>Recognizing that the OSTC will have a significant impact on how our Corps provides legal support to operations, it is important that we get the doctrine for that support correct. TJAGLCS will immediately start working on a “change” (the doctrinal equivalent of a rapid action revision) to FM 3-84 that will incorporate the validated TTPs learned from OSTC implementation.</a:t>
            </a:r>
          </a:p>
          <a:p>
            <a:pPr lvl="1">
              <a:buFontTx/>
              <a:buNone/>
            </a:pPr>
            <a:endParaRPr lang="en-US" dirty="0"/>
          </a:p>
          <a:p>
            <a:pPr eaLnBrk="1" hangingPunct="1"/>
            <a:endParaRPr lang="en-US" dirty="0"/>
          </a:p>
        </p:txBody>
      </p:sp>
    </p:spTree>
    <p:extLst>
      <p:ext uri="{BB962C8B-B14F-4D97-AF65-F5344CB8AC3E}">
        <p14:creationId xmlns:p14="http://schemas.microsoft.com/office/powerpoint/2010/main" val="396163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137CAA5D-D8C9-435B-AA4D-D789D1F68D05}" type="slidenum">
              <a:rPr lang="en-US" smtClean="0"/>
              <a:pPr/>
              <a:t>6</a:t>
            </a:fld>
            <a:endParaRPr lang="en-US" dirty="0"/>
          </a:p>
        </p:txBody>
      </p:sp>
      <p:sp>
        <p:nvSpPr>
          <p:cNvPr id="39939" name="Rectangle 2"/>
          <p:cNvSpPr>
            <a:spLocks noGrp="1" noRot="1" noChangeAspect="1" noChangeArrowheads="1" noTextEdit="1"/>
          </p:cNvSpPr>
          <p:nvPr>
            <p:ph type="sldImg"/>
          </p:nvPr>
        </p:nvSpPr>
        <p:spPr>
          <a:xfrm>
            <a:off x="1201738" y="711200"/>
            <a:ext cx="4594225" cy="3444875"/>
          </a:xfrm>
          <a:ln w="12699" cap="flat">
            <a:solidFill>
              <a:schemeClr val="tx1"/>
            </a:solidFill>
          </a:ln>
        </p:spPr>
      </p:sp>
      <p:sp>
        <p:nvSpPr>
          <p:cNvPr id="39940" name="Rectangle 4"/>
          <p:cNvSpPr>
            <a:spLocks noGrp="1" noChangeArrowheads="1"/>
          </p:cNvSpPr>
          <p:nvPr>
            <p:ph type="body" idx="1"/>
          </p:nvPr>
        </p:nvSpPr>
        <p:spPr>
          <a:noFill/>
          <a:ln/>
        </p:spPr>
        <p:txBody>
          <a:bodyPr/>
          <a:lstStyle/>
          <a:p>
            <a:pPr eaLnBrk="1" hangingPunct="1">
              <a:lnSpc>
                <a:spcPct val="80000"/>
              </a:lnSpc>
              <a:buFontTx/>
              <a:buChar char="•"/>
            </a:pPr>
            <a:r>
              <a:rPr lang="en-US" sz="1000" dirty="0"/>
              <a:t> </a:t>
            </a:r>
            <a:r>
              <a:rPr lang="en-US" sz="1000" b="1" dirty="0"/>
              <a:t>Instructor Comments:</a:t>
            </a:r>
            <a:r>
              <a:rPr lang="en-US" sz="1000" dirty="0"/>
              <a:t> </a:t>
            </a:r>
          </a:p>
          <a:p>
            <a:pPr lvl="1" eaLnBrk="1" hangingPunct="1">
              <a:lnSpc>
                <a:spcPct val="80000"/>
              </a:lnSpc>
              <a:buFontTx/>
              <a:buChar char="•"/>
            </a:pPr>
            <a:r>
              <a:rPr lang="en-US" sz="1000" dirty="0"/>
              <a:t>Added Four Constants – underpins all JAG Corps practice </a:t>
            </a:r>
          </a:p>
          <a:p>
            <a:pPr eaLnBrk="1" hangingPunct="1">
              <a:lnSpc>
                <a:spcPct val="80000"/>
              </a:lnSpc>
            </a:pPr>
            <a:endParaRPr lang="en-US" sz="1000" dirty="0"/>
          </a:p>
        </p:txBody>
      </p:sp>
    </p:spTree>
    <p:extLst>
      <p:ext uri="{BB962C8B-B14F-4D97-AF65-F5344CB8AC3E}">
        <p14:creationId xmlns:p14="http://schemas.microsoft.com/office/powerpoint/2010/main" val="2392646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p>
            <a:fld id="{D1046615-6029-4B63-9FBF-D725CB631AA3}" type="slidenum">
              <a:rPr lang="en-US" smtClean="0"/>
              <a:pPr/>
              <a:t>7</a:t>
            </a:fld>
            <a:endParaRPr lang="en-US" dirty="0"/>
          </a:p>
        </p:txBody>
      </p:sp>
      <p:sp>
        <p:nvSpPr>
          <p:cNvPr id="40963" name="Rectangle 4"/>
          <p:cNvSpPr>
            <a:spLocks noGrp="1" noRot="1" noChangeAspect="1" noChangeArrowheads="1" noTextEdit="1"/>
          </p:cNvSpPr>
          <p:nvPr>
            <p:ph type="sldImg"/>
          </p:nvPr>
        </p:nvSpPr>
        <p:spPr>
          <a:xfrm>
            <a:off x="1181100" y="695325"/>
            <a:ext cx="4635500" cy="3476625"/>
          </a:xfrm>
          <a:ln/>
        </p:spPr>
      </p:sp>
      <p:sp>
        <p:nvSpPr>
          <p:cNvPr id="40964" name="Rectangle 6"/>
          <p:cNvSpPr>
            <a:spLocks noGrp="1" noChangeArrowheads="1"/>
          </p:cNvSpPr>
          <p:nvPr>
            <p:ph type="body" idx="1"/>
          </p:nvPr>
        </p:nvSpPr>
        <p:spPr>
          <a:noFill/>
          <a:ln/>
        </p:spPr>
        <p:txBody>
          <a:bodyPr/>
          <a:lstStyle/>
          <a:p>
            <a:pPr eaLnBrk="1" hangingPunct="1">
              <a:buFontTx/>
              <a:buChar char="•"/>
            </a:pPr>
            <a:r>
              <a:rPr lang="en-US" sz="1000" b="1" dirty="0"/>
              <a:t> Instructor Comments:</a:t>
            </a:r>
            <a:r>
              <a:rPr lang="en-US" sz="1000" dirty="0"/>
              <a:t> </a:t>
            </a:r>
          </a:p>
          <a:p>
            <a:pPr lvl="1" eaLnBrk="1" hangingPunct="1">
              <a:buFontTx/>
              <a:buChar char="•"/>
            </a:pPr>
            <a:r>
              <a:rPr lang="en-US" sz="1000" dirty="0"/>
              <a:t> 4-24.	Acquisition law governs the Army requirements process from initial requirement development to contract close out and final fund disbursement</a:t>
            </a:r>
          </a:p>
          <a:p>
            <a:pPr lvl="1" eaLnBrk="1" hangingPunct="1">
              <a:buFontTx/>
              <a:buChar char="•"/>
            </a:pPr>
            <a:endParaRPr lang="en-US" sz="1000" dirty="0"/>
          </a:p>
          <a:p>
            <a:pPr lvl="1" eaLnBrk="1" hangingPunct="1">
              <a:buFontTx/>
              <a:buChar char="•"/>
            </a:pPr>
            <a:r>
              <a:rPr lang="en-US" sz="1000" dirty="0"/>
              <a:t>4-52.	Legal support to space operations requires practitioners to understand and apply international and operational law. Space operations typically involve activities in and through the electromagnetic spectrum with effects in or through outer space. This requires analyzing specialized legal issues from various bodies of law including the Outer Space Treaty and the International Telecommunications Union in addition to the LOAC. The analysis may include evaluating multiple international legal regimes, making a core understanding of international law vital</a:t>
            </a:r>
          </a:p>
        </p:txBody>
      </p:sp>
    </p:spTree>
    <p:extLst>
      <p:ext uri="{BB962C8B-B14F-4D97-AF65-F5344CB8AC3E}">
        <p14:creationId xmlns:p14="http://schemas.microsoft.com/office/powerpoint/2010/main" val="58795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D4E8602-3376-415B-8025-26012FCB7B9B}" type="slidenum">
              <a:rPr lang="en-US" smtClean="0"/>
              <a:pPr/>
              <a:t>8</a:t>
            </a:fld>
            <a:endParaRPr lang="en-US" dirty="0"/>
          </a:p>
        </p:txBody>
      </p:sp>
      <p:sp>
        <p:nvSpPr>
          <p:cNvPr id="41987" name="Rectangle 2"/>
          <p:cNvSpPr>
            <a:spLocks noChangeArrowheads="1"/>
          </p:cNvSpPr>
          <p:nvPr/>
        </p:nvSpPr>
        <p:spPr bwMode="auto">
          <a:xfrm>
            <a:off x="3965575" y="-1588"/>
            <a:ext cx="3032125" cy="465138"/>
          </a:xfrm>
          <a:prstGeom prst="rect">
            <a:avLst/>
          </a:prstGeom>
          <a:noFill/>
          <a:ln w="9525">
            <a:noFill/>
            <a:miter lim="800000"/>
            <a:headEnd/>
            <a:tailEnd/>
          </a:ln>
        </p:spPr>
        <p:txBody>
          <a:bodyPr wrap="none" anchor="ctr"/>
          <a:lstStyle/>
          <a:p>
            <a:endParaRPr lang="en-US" dirty="0"/>
          </a:p>
        </p:txBody>
      </p:sp>
      <p:sp>
        <p:nvSpPr>
          <p:cNvPr id="41988" name="Rectangle 4"/>
          <p:cNvSpPr>
            <a:spLocks noChangeArrowheads="1"/>
          </p:cNvSpPr>
          <p:nvPr/>
        </p:nvSpPr>
        <p:spPr bwMode="auto">
          <a:xfrm>
            <a:off x="0" y="8805863"/>
            <a:ext cx="3032125" cy="465137"/>
          </a:xfrm>
          <a:prstGeom prst="rect">
            <a:avLst/>
          </a:prstGeom>
          <a:noFill/>
          <a:ln w="9525">
            <a:noFill/>
            <a:miter lim="800000"/>
            <a:headEnd/>
            <a:tailEnd/>
          </a:ln>
        </p:spPr>
        <p:txBody>
          <a:bodyPr wrap="none" anchor="ctr"/>
          <a:lstStyle/>
          <a:p>
            <a:endParaRPr lang="en-US" dirty="0"/>
          </a:p>
        </p:txBody>
      </p:sp>
      <p:sp>
        <p:nvSpPr>
          <p:cNvPr id="41989" name="Rectangle 5"/>
          <p:cNvSpPr>
            <a:spLocks noChangeArrowheads="1"/>
          </p:cNvSpPr>
          <p:nvPr/>
        </p:nvSpPr>
        <p:spPr bwMode="auto">
          <a:xfrm>
            <a:off x="0" y="-1588"/>
            <a:ext cx="3032125" cy="465138"/>
          </a:xfrm>
          <a:prstGeom prst="rect">
            <a:avLst/>
          </a:prstGeom>
          <a:noFill/>
          <a:ln w="9525">
            <a:noFill/>
            <a:miter lim="800000"/>
            <a:headEnd/>
            <a:tailEnd/>
          </a:ln>
        </p:spPr>
        <p:txBody>
          <a:bodyPr wrap="none" anchor="ctr"/>
          <a:lstStyle/>
          <a:p>
            <a:endParaRPr lang="en-US" dirty="0"/>
          </a:p>
        </p:txBody>
      </p:sp>
      <p:sp>
        <p:nvSpPr>
          <p:cNvPr id="41990" name="Rectangle 13"/>
          <p:cNvSpPr>
            <a:spLocks noGrp="1" noRot="1" noChangeAspect="1" noChangeArrowheads="1" noTextEdit="1"/>
          </p:cNvSpPr>
          <p:nvPr>
            <p:ph type="sldImg"/>
          </p:nvPr>
        </p:nvSpPr>
        <p:spPr>
          <a:xfrm>
            <a:off x="1181100" y="695325"/>
            <a:ext cx="4635500" cy="3476625"/>
          </a:xfrm>
          <a:ln/>
        </p:spPr>
      </p:sp>
      <p:sp>
        <p:nvSpPr>
          <p:cNvPr id="41991" name="Rectangle 15"/>
          <p:cNvSpPr>
            <a:spLocks noGrp="1" noChangeArrowheads="1"/>
          </p:cNvSpPr>
          <p:nvPr>
            <p:ph type="body" idx="1"/>
          </p:nvPr>
        </p:nvSpPr>
        <p:spPr>
          <a:noFill/>
          <a:ln/>
        </p:spPr>
        <p:txBody>
          <a:bodyPr/>
          <a:lstStyle/>
          <a:p>
            <a:pPr eaLnBrk="1" hangingPunct="1">
              <a:buFontTx/>
              <a:buChar char="•"/>
            </a:pPr>
            <a:r>
              <a:rPr lang="en-US" sz="1000" b="1" dirty="0">
                <a:latin typeface="Arial" panose="020B0604020202020204" pitchFamily="34" charset="0"/>
                <a:cs typeface="Arial" panose="020B0604020202020204" pitchFamily="34" charset="0"/>
              </a:rPr>
              <a:t> Instructor Comments: </a:t>
            </a:r>
          </a:p>
          <a:p>
            <a:pPr lvl="1" eaLnBrk="1" hangingPunct="1">
              <a:buFontTx/>
              <a:buChar char="•"/>
            </a:pPr>
            <a:r>
              <a:rPr lang="en-US" sz="1000" dirty="0">
                <a:latin typeface="Arial" panose="020B0604020202020204" pitchFamily="34" charset="0"/>
                <a:cs typeface="Arial" panose="020B0604020202020204" pitchFamily="34" charset="0"/>
              </a:rPr>
              <a:t> </a:t>
            </a:r>
            <a:r>
              <a:rPr lang="en-US" sz="1000" dirty="0">
                <a:effectLst/>
                <a:latin typeface="Arial" panose="020B0604020202020204" pitchFamily="34" charset="0"/>
                <a:ea typeface="Times New Roman" panose="02020603050405020304" pitchFamily="18" charset="0"/>
                <a:cs typeface="Arial" panose="020B0604020202020204" pitchFamily="34" charset="0"/>
              </a:rPr>
              <a:t>The Army's operational concept is multidomain operations. Multidomain operations are how Army forces enable and operate as part of the joint force against threats able to contest it in all domains. Army forces, enabled by joint capabilities, attack enemy forces and protect friendly forces through all domains. </a:t>
            </a:r>
          </a:p>
          <a:p>
            <a:pPr lvl="1" eaLnBrk="1" hangingPunct="1">
              <a:buFontTx/>
              <a:buNone/>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lvl="1" eaLnBrk="1" hangingPunct="1">
              <a:buFontTx/>
              <a:buChar char="•"/>
            </a:pPr>
            <a:r>
              <a:rPr lang="en-US" sz="1000" dirty="0">
                <a:effectLst/>
                <a:latin typeface="Arial" panose="020B0604020202020204" pitchFamily="34" charset="0"/>
                <a:cs typeface="Arial" panose="020B0604020202020204" pitchFamily="34" charset="0"/>
              </a:rPr>
              <a:t>Concept is complex; legal personnel must be familiar with terminology and principles to gain and maintain trust with commanders and their staffs</a:t>
            </a:r>
            <a:endParaRPr lang="en-US" sz="1000" dirty="0">
              <a:latin typeface="Arial" panose="020B0604020202020204" pitchFamily="34" charset="0"/>
              <a:cs typeface="Arial" panose="020B0604020202020204" pitchFamily="34" charset="0"/>
            </a:endParaRPr>
          </a:p>
          <a:p>
            <a:pPr lvl="1" eaLnBrk="1" hangingPunct="1">
              <a:buFontTx/>
              <a:buChar char="•"/>
            </a:pPr>
            <a:endParaRPr lang="en-US"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48474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p>
            <a:fld id="{9D4E8602-3376-415B-8025-26012FCB7B9B}" type="slidenum">
              <a:rPr lang="en-US" smtClean="0"/>
              <a:pPr/>
              <a:t>9</a:t>
            </a:fld>
            <a:endParaRPr lang="en-US" dirty="0"/>
          </a:p>
        </p:txBody>
      </p:sp>
      <p:sp>
        <p:nvSpPr>
          <p:cNvPr id="41987" name="Rectangle 2"/>
          <p:cNvSpPr>
            <a:spLocks noChangeArrowheads="1"/>
          </p:cNvSpPr>
          <p:nvPr/>
        </p:nvSpPr>
        <p:spPr bwMode="auto">
          <a:xfrm>
            <a:off x="3965575" y="-1588"/>
            <a:ext cx="3032125" cy="465138"/>
          </a:xfrm>
          <a:prstGeom prst="rect">
            <a:avLst/>
          </a:prstGeom>
          <a:noFill/>
          <a:ln w="9525">
            <a:noFill/>
            <a:miter lim="800000"/>
            <a:headEnd/>
            <a:tailEnd/>
          </a:ln>
        </p:spPr>
        <p:txBody>
          <a:bodyPr wrap="none" anchor="ctr"/>
          <a:lstStyle/>
          <a:p>
            <a:endParaRPr lang="en-US" dirty="0"/>
          </a:p>
        </p:txBody>
      </p:sp>
      <p:sp>
        <p:nvSpPr>
          <p:cNvPr id="41988" name="Rectangle 4"/>
          <p:cNvSpPr>
            <a:spLocks noChangeArrowheads="1"/>
          </p:cNvSpPr>
          <p:nvPr/>
        </p:nvSpPr>
        <p:spPr bwMode="auto">
          <a:xfrm>
            <a:off x="0" y="8805863"/>
            <a:ext cx="3032125" cy="465137"/>
          </a:xfrm>
          <a:prstGeom prst="rect">
            <a:avLst/>
          </a:prstGeom>
          <a:noFill/>
          <a:ln w="9525">
            <a:noFill/>
            <a:miter lim="800000"/>
            <a:headEnd/>
            <a:tailEnd/>
          </a:ln>
        </p:spPr>
        <p:txBody>
          <a:bodyPr wrap="none" anchor="ctr"/>
          <a:lstStyle/>
          <a:p>
            <a:endParaRPr lang="en-US" dirty="0"/>
          </a:p>
        </p:txBody>
      </p:sp>
      <p:sp>
        <p:nvSpPr>
          <p:cNvPr id="41989" name="Rectangle 5"/>
          <p:cNvSpPr>
            <a:spLocks noChangeArrowheads="1"/>
          </p:cNvSpPr>
          <p:nvPr/>
        </p:nvSpPr>
        <p:spPr bwMode="auto">
          <a:xfrm>
            <a:off x="0" y="-1588"/>
            <a:ext cx="3032125" cy="465138"/>
          </a:xfrm>
          <a:prstGeom prst="rect">
            <a:avLst/>
          </a:prstGeom>
          <a:noFill/>
          <a:ln w="9525">
            <a:noFill/>
            <a:miter lim="800000"/>
            <a:headEnd/>
            <a:tailEnd/>
          </a:ln>
        </p:spPr>
        <p:txBody>
          <a:bodyPr wrap="none" anchor="ctr"/>
          <a:lstStyle/>
          <a:p>
            <a:endParaRPr lang="en-US" dirty="0"/>
          </a:p>
        </p:txBody>
      </p:sp>
      <p:sp>
        <p:nvSpPr>
          <p:cNvPr id="41990" name="Rectangle 13"/>
          <p:cNvSpPr>
            <a:spLocks noGrp="1" noRot="1" noChangeAspect="1" noChangeArrowheads="1" noTextEdit="1"/>
          </p:cNvSpPr>
          <p:nvPr>
            <p:ph type="sldImg"/>
          </p:nvPr>
        </p:nvSpPr>
        <p:spPr>
          <a:xfrm>
            <a:off x="1181100" y="695325"/>
            <a:ext cx="4635500" cy="3476625"/>
          </a:xfrm>
          <a:ln/>
        </p:spPr>
      </p:sp>
      <p:sp>
        <p:nvSpPr>
          <p:cNvPr id="41991" name="Rectangle 15"/>
          <p:cNvSpPr>
            <a:spLocks noGrp="1" noChangeArrowheads="1"/>
          </p:cNvSpPr>
          <p:nvPr>
            <p:ph type="body" idx="1"/>
          </p:nvPr>
        </p:nvSpPr>
        <p:spPr>
          <a:noFill/>
          <a:ln/>
        </p:spPr>
        <p:txBody>
          <a:bodyPr/>
          <a:lstStyle/>
          <a:p>
            <a:pPr eaLnBrk="1" hangingPunct="1">
              <a:buFontTx/>
              <a:buChar char="•"/>
            </a:pPr>
            <a:r>
              <a:rPr lang="en-US" b="1" dirty="0"/>
              <a:t> Instructor Comments: </a:t>
            </a:r>
            <a:endParaRPr lang="en-US" b="0" dirty="0"/>
          </a:p>
          <a:p>
            <a:pPr lvl="1" eaLnBrk="1" hangingPunct="1">
              <a:buFontTx/>
              <a:buChar char="•"/>
            </a:pPr>
            <a:r>
              <a:rPr lang="en-US" b="0" dirty="0"/>
              <a:t>FM provides a template or sample legal running estimate</a:t>
            </a:r>
          </a:p>
          <a:p>
            <a:pPr lvl="1" eaLnBrk="1" hangingPunct="1">
              <a:buFontTx/>
              <a:buChar char="•"/>
            </a:pPr>
            <a:r>
              <a:rPr lang="en-US" b="0" dirty="0"/>
              <a:t>Legal offices should not feel that these types of products are limited to NSL practice; could be incorporated into various areas of legal practice</a:t>
            </a:r>
          </a:p>
        </p:txBody>
      </p:sp>
    </p:spTree>
    <p:extLst>
      <p:ext uri="{BB962C8B-B14F-4D97-AF65-F5344CB8AC3E}">
        <p14:creationId xmlns:p14="http://schemas.microsoft.com/office/powerpoint/2010/main" val="10269173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20" y="2166367"/>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7"/>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8161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957677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9"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1" y="6422857"/>
            <a:ext cx="2057397" cy="365125"/>
          </a:xfrm>
        </p:spPr>
        <p:txBody>
          <a:bodyPr/>
          <a:lstStyle/>
          <a:p>
            <a:fld id="{96DFF08F-DC6B-4601-B491-B0F83F6DD2DA}" type="datetimeFigureOut">
              <a:rPr lang="en-US" dirty="0"/>
              <a:t>9/13/2023</a:t>
            </a:fld>
            <a:endParaRPr lang="en-US" dirty="0"/>
          </a:p>
        </p:txBody>
      </p:sp>
      <p:sp>
        <p:nvSpPr>
          <p:cNvPr id="5" name="Footer Placeholder 4"/>
          <p:cNvSpPr>
            <a:spLocks noGrp="1"/>
          </p:cNvSpPr>
          <p:nvPr>
            <p:ph type="ftr" sz="quarter" idx="11"/>
          </p:nvPr>
        </p:nvSpPr>
        <p:spPr>
          <a:xfrm>
            <a:off x="2832102" y="6422857"/>
            <a:ext cx="3209752" cy="365125"/>
          </a:xfrm>
        </p:spPr>
        <p:txBody>
          <a:bodyPr/>
          <a:lstStyle/>
          <a:p>
            <a:endParaRPr lang="en-US" dirty="0"/>
          </a:p>
        </p:txBody>
      </p:sp>
      <p:sp>
        <p:nvSpPr>
          <p:cNvPr id="6" name="Slide Number Placeholder 5"/>
          <p:cNvSpPr>
            <a:spLocks noGrp="1"/>
          </p:cNvSpPr>
          <p:nvPr>
            <p:ph type="sldNum" sz="quarter" idx="12"/>
          </p:nvPr>
        </p:nvSpPr>
        <p:spPr>
          <a:xfrm>
            <a:off x="6054788" y="6422857"/>
            <a:ext cx="659819" cy="365125"/>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90268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Current as of 14 May 2014</a:t>
            </a:r>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88EDD596-5ADB-4C58-9793-C416C4D0F14A}" type="slidenum">
              <a:rPr lang="en-US"/>
              <a:pPr>
                <a:defRPr/>
              </a:pPr>
              <a:t>‹#›</a:t>
            </a:fld>
            <a:endParaRPr lang="en-US" dirty="0"/>
          </a:p>
        </p:txBody>
      </p:sp>
    </p:spTree>
    <p:extLst>
      <p:ext uri="{BB962C8B-B14F-4D97-AF65-F5344CB8AC3E}">
        <p14:creationId xmlns:p14="http://schemas.microsoft.com/office/powerpoint/2010/main" val="29970358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2"/>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90"/>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1"/>
          </p:nvPr>
        </p:nvSpPr>
        <p:spPr>
          <a:xfrm>
            <a:off x="3124200" y="6245225"/>
            <a:ext cx="2895600" cy="476250"/>
          </a:xfrm>
          <a:prstGeom prst="rect">
            <a:avLst/>
          </a:prstGeom>
        </p:spPr>
        <p:txBody>
          <a:bodyPr/>
          <a:lstStyle>
            <a:lvl1pPr>
              <a:defRPr/>
            </a:lvl1pPr>
          </a:lstStyle>
          <a:p>
            <a:pPr>
              <a:defRPr/>
            </a:pPr>
            <a:r>
              <a:rPr lang="en-US"/>
              <a:t>Current as of 14 May 2014</a:t>
            </a:r>
          </a:p>
        </p:txBody>
      </p:sp>
      <p:sp>
        <p:nvSpPr>
          <p:cNvPr id="8" name="Rectangle 6"/>
          <p:cNvSpPr>
            <a:spLocks noGrp="1" noChangeArrowheads="1"/>
          </p:cNvSpPr>
          <p:nvPr>
            <p:ph type="sldNum" sz="quarter" idx="12"/>
          </p:nvPr>
        </p:nvSpPr>
        <p:spPr>
          <a:xfrm>
            <a:off x="6553200" y="6245225"/>
            <a:ext cx="2133600" cy="476250"/>
          </a:xfrm>
          <a:prstGeom prst="rect">
            <a:avLst/>
          </a:prstGeom>
        </p:spPr>
        <p:txBody>
          <a:bodyPr/>
          <a:lstStyle>
            <a:lvl1pPr>
              <a:defRPr/>
            </a:lvl1pPr>
          </a:lstStyle>
          <a:p>
            <a:pPr>
              <a:defRPr/>
            </a:pPr>
            <a:fld id="{35E7017E-1B6C-4EE3-A4E2-F6637CC50609}" type="slidenum">
              <a:rPr lang="en-US"/>
              <a:pPr>
                <a:defRPr/>
              </a:pPr>
              <a:t>‹#›</a:t>
            </a:fld>
            <a:endParaRPr lang="en-US" dirty="0"/>
          </a:p>
        </p:txBody>
      </p:sp>
    </p:spTree>
    <p:extLst>
      <p:ext uri="{BB962C8B-B14F-4D97-AF65-F5344CB8AC3E}">
        <p14:creationId xmlns:p14="http://schemas.microsoft.com/office/powerpoint/2010/main" val="3227601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914401" y="6376546"/>
            <a:ext cx="2595043" cy="365125"/>
          </a:xfrm>
        </p:spPr>
        <p:txBody>
          <a:bodyPr/>
          <a:lstStyle/>
          <a:p>
            <a:fld id="{96DFF08F-DC6B-4601-B491-B0F83F6DD2DA}" type="datetimeFigureOut">
              <a:rPr lang="en-US" dirty="0"/>
              <a:t>9/13/2023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95435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2"/>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9/13/2023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26272266"/>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148205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9/13/2023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894549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9/13/2023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35477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9/13/2023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69037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9"/>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44877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9/13/2023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2067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362" y="176109"/>
            <a:ext cx="9141714"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8" y="6422857"/>
            <a:ext cx="2595043"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9/13/2023</a:t>
            </a:fld>
            <a:endParaRPr lang="en-US" dirty="0"/>
          </a:p>
        </p:txBody>
      </p:sp>
      <p:sp>
        <p:nvSpPr>
          <p:cNvPr id="5" name="Footer Placeholder 4"/>
          <p:cNvSpPr>
            <a:spLocks noGrp="1"/>
          </p:cNvSpPr>
          <p:nvPr>
            <p:ph type="ftr" sz="quarter" idx="3"/>
          </p:nvPr>
        </p:nvSpPr>
        <p:spPr>
          <a:xfrm>
            <a:off x="4191001" y="6422857"/>
            <a:ext cx="4060627"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8265139" y="6422857"/>
            <a:ext cx="709698"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
        <p:nvSpPr>
          <p:cNvPr id="8" name="TextBox 7"/>
          <p:cNvSpPr txBox="1"/>
          <p:nvPr userDrawn="1"/>
        </p:nvSpPr>
        <p:spPr>
          <a:xfrm>
            <a:off x="381000" y="5638800"/>
            <a:ext cx="3581400" cy="369332"/>
          </a:xfrm>
          <a:prstGeom prst="rect">
            <a:avLst/>
          </a:prstGeom>
          <a:noFill/>
        </p:spPr>
        <p:txBody>
          <a:bodyPr wrap="square" rtlCol="0">
            <a:spAutoFit/>
          </a:bodyPr>
          <a:lstStyle/>
          <a:p>
            <a:endParaRPr lang="en-US" dirty="0"/>
          </a:p>
        </p:txBody>
      </p:sp>
      <p:sp>
        <p:nvSpPr>
          <p:cNvPr id="9" name="TextBox 8"/>
          <p:cNvSpPr txBox="1"/>
          <p:nvPr userDrawn="1"/>
        </p:nvSpPr>
        <p:spPr>
          <a:xfrm>
            <a:off x="152400" y="6611779"/>
            <a:ext cx="3124200" cy="400110"/>
          </a:xfrm>
          <a:prstGeom prst="rect">
            <a:avLst/>
          </a:prstGeom>
          <a:noFill/>
        </p:spPr>
        <p:txBody>
          <a:bodyPr wrap="square" rtlCol="0">
            <a:spAutoFit/>
          </a:bodyPr>
          <a:lstStyle/>
          <a:p>
            <a:r>
              <a:rPr lang="en-US" sz="1000" dirty="0"/>
              <a:t>Current as of 13 September 2023</a:t>
            </a:r>
            <a:endParaRPr lang="en-US" sz="1000" baseline="0" dirty="0"/>
          </a:p>
          <a:p>
            <a:endParaRPr lang="en-US" sz="1000" dirty="0"/>
          </a:p>
        </p:txBody>
      </p:sp>
    </p:spTree>
    <p:extLst>
      <p:ext uri="{BB962C8B-B14F-4D97-AF65-F5344CB8AC3E}">
        <p14:creationId xmlns:p14="http://schemas.microsoft.com/office/powerpoint/2010/main" val="630168220"/>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p:hf sldNum="0" hdr="0" ftr="0" dt="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00" y="2457450"/>
            <a:ext cx="6858000" cy="1557338"/>
          </a:xfrm>
        </p:spPr>
        <p:txBody>
          <a:bodyPr>
            <a:normAutofit fontScale="90000"/>
          </a:bodyPr>
          <a:lstStyle/>
          <a:p>
            <a:pPr>
              <a:defRPr/>
            </a:pPr>
            <a:r>
              <a:rPr lang="en-US" dirty="0"/>
              <a:t>Army STANDARD TRAINING PACKAGE</a:t>
            </a:r>
            <a:br>
              <a:rPr lang="en-US" dirty="0"/>
            </a:br>
            <a:endParaRPr lang="en-US" sz="2325"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58050" y="2571750"/>
            <a:ext cx="951548" cy="951548"/>
          </a:xfrm>
          <a:prstGeom prst="rect">
            <a:avLst/>
          </a:prstGeom>
        </p:spPr>
      </p:pic>
    </p:spTree>
    <p:extLst>
      <p:ext uri="{BB962C8B-B14F-4D97-AF65-F5344CB8AC3E}">
        <p14:creationId xmlns:p14="http://schemas.microsoft.com/office/powerpoint/2010/main" val="2436361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178716" y="284176"/>
            <a:ext cx="8508083" cy="1508760"/>
          </a:xfrm>
        </p:spPr>
        <p:txBody>
          <a:bodyPr vert="horz" lIns="91440" tIns="45720" rIns="91440" bIns="45720" rtlCol="0" anchor="ctr">
            <a:normAutofit/>
          </a:bodyPr>
          <a:lstStyle/>
          <a:p>
            <a:pPr algn="ctr"/>
            <a:r>
              <a:rPr lang="en-US" sz="3700" dirty="0"/>
              <a:t>JAG Corps </a:t>
            </a:r>
            <a:r>
              <a:rPr lang="en-US" sz="3700" dirty="0" err="1"/>
              <a:t>metl</a:t>
            </a:r>
            <a:br>
              <a:rPr lang="en-US" sz="3700" dirty="0"/>
            </a:br>
            <a:r>
              <a:rPr lang="en-US" sz="1800" dirty="0"/>
              <a:t>https://tjaglcs.army.mil/resources/jag-corps-metl</a:t>
            </a:r>
            <a:endParaRPr lang="en-US" sz="3700" dirty="0"/>
          </a:p>
        </p:txBody>
      </p:sp>
      <p:sp>
        <p:nvSpPr>
          <p:cNvPr id="5" name="Rectangle 3">
            <a:extLst>
              <a:ext uri="{FF2B5EF4-FFF2-40B4-BE49-F238E27FC236}">
                <a16:creationId xmlns:a16="http://schemas.microsoft.com/office/drawing/2014/main" id="{0651AFB8-CDB0-07CD-1DBC-F67D71E1A181}"/>
              </a:ext>
            </a:extLst>
          </p:cNvPr>
          <p:cNvSpPr txBox="1">
            <a:spLocks noChangeArrowheads="1"/>
          </p:cNvSpPr>
          <p:nvPr/>
        </p:nvSpPr>
        <p:spPr>
          <a:xfrm>
            <a:off x="375675" y="2075590"/>
            <a:ext cx="8311124" cy="4172810"/>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fontAlgn="auto">
              <a:spcBef>
                <a:spcPts val="1800"/>
              </a:spcBef>
              <a:spcAft>
                <a:spcPts val="200"/>
              </a:spcAft>
              <a:buSzTx/>
              <a:tabLst/>
              <a:defRPr/>
            </a:pPr>
            <a:r>
              <a:rPr lang="en-US" sz="2400" dirty="0"/>
              <a:t>Although not part of FM 3-84, the JAG Corps METL is influenced by the FM, and vice versa</a:t>
            </a:r>
          </a:p>
          <a:p>
            <a:pPr marL="182880" marR="0" lvl="0" fontAlgn="auto">
              <a:spcBef>
                <a:spcPts val="1800"/>
              </a:spcBef>
              <a:spcAft>
                <a:spcPts val="200"/>
              </a:spcAft>
              <a:buSzTx/>
              <a:tabLst/>
              <a:defRPr/>
            </a:pPr>
            <a:r>
              <a:rPr kumimoji="0" lang="en-US" sz="2400" b="0" i="0" u="none" strike="noStrike" cap="none" spc="0" normalizeH="0" baseline="0" noProof="0" dirty="0">
                <a:ln>
                  <a:noFill/>
                </a:ln>
                <a:effectLst/>
                <a:uLnTx/>
                <a:uFillTx/>
              </a:rPr>
              <a:t>The JAGC METL consists of 14 mission essential tasks (METs), 42 supporting collective tasks (SCTs), and 56 training and evaluation outlines (T&amp;EOs). </a:t>
            </a:r>
          </a:p>
          <a:p>
            <a:pPr marL="182880" marR="0" lvl="0" fontAlgn="auto">
              <a:spcBef>
                <a:spcPts val="1800"/>
              </a:spcBef>
              <a:spcAft>
                <a:spcPts val="200"/>
              </a:spcAft>
              <a:buSzTx/>
              <a:tabLst/>
              <a:defRPr/>
            </a:pPr>
            <a:r>
              <a:rPr kumimoji="0" lang="en-US" sz="2400" b="0" i="0" u="none" strike="noStrike" cap="none" spc="0" normalizeH="0" baseline="0" noProof="0" dirty="0">
                <a:ln>
                  <a:noFill/>
                </a:ln>
                <a:effectLst/>
                <a:uLnTx/>
                <a:uFillTx/>
              </a:rPr>
              <a:t>In the METL Cross-walk, the SCTs align with the METs and our legal functions. The T&amp;EOs describe the references, tasks, conditions, standards, evaluation criteria, and performance steps and measures for each MET and SCT.</a:t>
            </a:r>
          </a:p>
          <a:p>
            <a:pPr marL="182880" marR="0" lvl="0" fontAlgn="auto">
              <a:spcBef>
                <a:spcPts val="1800"/>
              </a:spcBef>
              <a:spcAft>
                <a:spcPts val="200"/>
              </a:spcAft>
              <a:buSzTx/>
              <a:tabLst/>
              <a:defRPr/>
            </a:pPr>
            <a:r>
              <a:rPr lang="en-US" sz="2400" dirty="0"/>
              <a:t>The JAG Corps METL should be used to inform OSJA training plans</a:t>
            </a:r>
            <a:endParaRPr kumimoji="0" lang="en-US" sz="2400" b="0" i="0" u="none" strike="noStrike" cap="none" spc="0" normalizeH="0" baseline="0" noProof="0" dirty="0">
              <a:ln>
                <a:noFill/>
              </a:ln>
              <a:effectLst/>
              <a:uLnTx/>
              <a:uFillTx/>
            </a:endParaRPr>
          </a:p>
        </p:txBody>
      </p:sp>
      <p:sp>
        <p:nvSpPr>
          <p:cNvPr id="81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dirty="0"/>
          </a:p>
        </p:txBody>
      </p:sp>
      <p:sp>
        <p:nvSpPr>
          <p:cNvPr id="81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dirty="0"/>
          </a:p>
        </p:txBody>
      </p:sp>
      <p:pic>
        <p:nvPicPr>
          <p:cNvPr id="3" name="Picture 2">
            <a:extLst>
              <a:ext uri="{FF2B5EF4-FFF2-40B4-BE49-F238E27FC236}">
                <a16:creationId xmlns:a16="http://schemas.microsoft.com/office/drawing/2014/main" id="{C634B89E-4CAA-F96A-6028-A95D15A1D6AC}"/>
              </a:ext>
            </a:extLst>
          </p:cNvPr>
          <p:cNvPicPr>
            <a:picLocks noChangeAspect="1"/>
          </p:cNvPicPr>
          <p:nvPr/>
        </p:nvPicPr>
        <p:blipFill>
          <a:blip r:embed="rId3"/>
          <a:stretch>
            <a:fillRect/>
          </a:stretch>
        </p:blipFill>
        <p:spPr>
          <a:xfrm>
            <a:off x="7515215" y="284176"/>
            <a:ext cx="1450068" cy="1450068"/>
          </a:xfrm>
          <a:prstGeom prst="rect">
            <a:avLst/>
          </a:prstGeom>
          <a:ln w="25400">
            <a:solidFill>
              <a:schemeClr val="bg1">
                <a:lumMod val="50000"/>
                <a:lumOff val="50000"/>
              </a:schemeClr>
            </a:solidFill>
          </a:ln>
        </p:spPr>
      </p:pic>
    </p:spTree>
    <p:extLst>
      <p:ext uri="{BB962C8B-B14F-4D97-AF65-F5344CB8AC3E}">
        <p14:creationId xmlns:p14="http://schemas.microsoft.com/office/powerpoint/2010/main" val="266018300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2"/>
          <p:cNvSpPr txBox="1">
            <a:spLocks noChangeArrowheads="1"/>
          </p:cNvSpPr>
          <p:nvPr/>
        </p:nvSpPr>
        <p:spPr bwMode="auto">
          <a:xfrm>
            <a:off x="2286002" y="1905000"/>
            <a:ext cx="5654675" cy="1292662"/>
          </a:xfrm>
          <a:prstGeom prst="rect">
            <a:avLst/>
          </a:prstGeom>
          <a:noFill/>
          <a:ln w="12700">
            <a:noFill/>
            <a:miter lim="800000"/>
            <a:headEnd type="none" w="sm" len="sm"/>
            <a:tailEnd type="none" w="sm" len="sm"/>
          </a:ln>
        </p:spPr>
        <p:txBody>
          <a:bodyPr>
            <a:spAutoFit/>
          </a:bodyPr>
          <a:lstStyle/>
          <a:p>
            <a:endParaRPr lang="en-US" sz="5400" dirty="0">
              <a:latin typeface="Times New Roman" pitchFamily="18" charset="0"/>
            </a:endParaRPr>
          </a:p>
          <a:p>
            <a:endParaRPr lang="en-US" sz="2400" dirty="0">
              <a:latin typeface="Times New Roman" pitchFamily="18" charset="0"/>
            </a:endParaRPr>
          </a:p>
        </p:txBody>
      </p:sp>
      <p:sp>
        <p:nvSpPr>
          <p:cNvPr id="34819" name="Rectangle 5"/>
          <p:cNvSpPr>
            <a:spLocks noGrp="1" noChangeArrowheads="1"/>
          </p:cNvSpPr>
          <p:nvPr>
            <p:ph type="title" idx="4294967295"/>
          </p:nvPr>
        </p:nvSpPr>
        <p:spPr>
          <a:xfrm>
            <a:off x="0" y="381000"/>
            <a:ext cx="8229600" cy="1143000"/>
          </a:xfrm>
        </p:spPr>
        <p:txBody>
          <a:bodyPr/>
          <a:lstStyle/>
          <a:p>
            <a:pPr eaLnBrk="1" hangingPunct="1"/>
            <a:r>
              <a:rPr lang="en-US" dirty="0"/>
              <a:t>Questions</a:t>
            </a:r>
          </a:p>
        </p:txBody>
      </p:sp>
      <p:pic>
        <p:nvPicPr>
          <p:cNvPr id="34820" name="Picture 6" descr="MPj02890060000[1]"/>
          <p:cNvPicPr>
            <a:picLocks noChangeAspect="1" noChangeArrowheads="1"/>
          </p:cNvPicPr>
          <p:nvPr/>
        </p:nvPicPr>
        <p:blipFill>
          <a:blip r:embed="rId3" cstate="email"/>
          <a:srcRect/>
          <a:stretch>
            <a:fillRect/>
          </a:stretch>
        </p:blipFill>
        <p:spPr bwMode="auto">
          <a:xfrm>
            <a:off x="2895600" y="1524000"/>
            <a:ext cx="3352800" cy="4343400"/>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95300" y="2362200"/>
            <a:ext cx="7772400" cy="1143000"/>
          </a:xfrm>
          <a:noFill/>
        </p:spPr>
        <p:txBody>
          <a:bodyPr vert="horz" lIns="92075" tIns="46038" rIns="92075" bIns="46038" rtlCol="0" anchor="ctr">
            <a:noAutofit/>
          </a:bodyPr>
          <a:lstStyle/>
          <a:p>
            <a:pPr eaLnBrk="1" hangingPunct="1"/>
            <a:r>
              <a:rPr lang="en-US" sz="3600" dirty="0"/>
              <a:t>Revisions to </a:t>
            </a:r>
            <a:br>
              <a:rPr lang="en-US" sz="3600" dirty="0"/>
            </a:br>
            <a:r>
              <a:rPr lang="en-US" sz="3600" dirty="0"/>
              <a:t>FM 3-84, </a:t>
            </a:r>
            <a:r>
              <a:rPr lang="en-US" sz="3600" i="1" dirty="0"/>
              <a:t>Legal support to operations</a:t>
            </a:r>
            <a:r>
              <a:rPr lang="en-US" sz="3600" dirty="0"/>
              <a:t>, 8 Sep 23</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525463" y="2133600"/>
            <a:ext cx="7772400" cy="3276600"/>
          </a:xfrm>
          <a:noFill/>
        </p:spPr>
        <p:txBody>
          <a:bodyPr vert="horz" lIns="92075" tIns="46038" rIns="92075" bIns="46038" rtlCol="0">
            <a:normAutofit fontScale="85000" lnSpcReduction="20000"/>
          </a:bodyPr>
          <a:lstStyle/>
          <a:p>
            <a:pPr>
              <a:spcBef>
                <a:spcPts val="1800"/>
              </a:spcBef>
            </a:pPr>
            <a:r>
              <a:rPr lang="en-US" sz="2400" dirty="0"/>
              <a:t>The Role of Doctrine </a:t>
            </a:r>
          </a:p>
          <a:p>
            <a:pPr>
              <a:spcBef>
                <a:spcPts val="1800"/>
              </a:spcBef>
            </a:pPr>
            <a:r>
              <a:rPr lang="en-US" sz="2400" dirty="0"/>
              <a:t>Changes in FM 3-84</a:t>
            </a:r>
          </a:p>
          <a:p>
            <a:pPr>
              <a:spcBef>
                <a:spcPts val="1800"/>
              </a:spcBef>
            </a:pPr>
            <a:r>
              <a:rPr lang="en-US" sz="2400" dirty="0"/>
              <a:t>Four Constants</a:t>
            </a:r>
          </a:p>
          <a:p>
            <a:pPr>
              <a:spcBef>
                <a:spcPts val="1800"/>
              </a:spcBef>
            </a:pPr>
            <a:r>
              <a:rPr lang="en-US" sz="2400" dirty="0"/>
              <a:t>Updates to Core Legal Functions</a:t>
            </a:r>
          </a:p>
          <a:p>
            <a:pPr>
              <a:spcBef>
                <a:spcPts val="1800"/>
              </a:spcBef>
            </a:pPr>
            <a:r>
              <a:rPr lang="en-US" sz="2400" dirty="0"/>
              <a:t>Multidomain Operations - the Army’s Operational Concept</a:t>
            </a:r>
          </a:p>
          <a:p>
            <a:pPr>
              <a:lnSpc>
                <a:spcPct val="145000"/>
              </a:lnSpc>
            </a:pPr>
            <a:r>
              <a:rPr lang="en-US" sz="2400" dirty="0"/>
              <a:t>Sample Legal Estimate</a:t>
            </a:r>
          </a:p>
          <a:p>
            <a:pPr>
              <a:lnSpc>
                <a:spcPct val="145000"/>
              </a:lnSpc>
            </a:pPr>
            <a:r>
              <a:rPr lang="en-US" sz="2400" dirty="0"/>
              <a:t>JAG Corps Mission Essential Task List (METL)</a:t>
            </a:r>
          </a:p>
        </p:txBody>
      </p:sp>
      <p:sp>
        <p:nvSpPr>
          <p:cNvPr id="2" name="TextBox 1"/>
          <p:cNvSpPr txBox="1"/>
          <p:nvPr/>
        </p:nvSpPr>
        <p:spPr>
          <a:xfrm>
            <a:off x="304800" y="457202"/>
            <a:ext cx="7772400" cy="769441"/>
          </a:xfrm>
          <a:prstGeom prst="rect">
            <a:avLst/>
          </a:prstGeom>
          <a:noFill/>
        </p:spPr>
        <p:txBody>
          <a:bodyPr wrap="square" rtlCol="0">
            <a:spAutoFit/>
          </a:bodyPr>
          <a:lstStyle/>
          <a:p>
            <a:r>
              <a:rPr lang="en-US" sz="4400" dirty="0">
                <a:solidFill>
                  <a:schemeClr val="bg2"/>
                </a:solidFill>
                <a:latin typeface="+mj-lt"/>
              </a:rPr>
              <a:t>CONTENTS</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305800" cy="1143000"/>
          </a:xfrm>
          <a:noFill/>
        </p:spPr>
        <p:txBody>
          <a:bodyPr vert="horz" lIns="92075" tIns="46038" rIns="92075" bIns="46038" rtlCol="0" anchor="ctr">
            <a:normAutofit/>
          </a:bodyPr>
          <a:lstStyle/>
          <a:p>
            <a:pPr>
              <a:spcBef>
                <a:spcPts val="1800"/>
              </a:spcBef>
            </a:pPr>
            <a:r>
              <a:rPr lang="en-US" sz="4000" dirty="0"/>
              <a:t>the role of doctrine </a:t>
            </a:r>
          </a:p>
        </p:txBody>
      </p:sp>
      <p:sp>
        <p:nvSpPr>
          <p:cNvPr id="10243" name="Rectangle 3"/>
          <p:cNvSpPr>
            <a:spLocks noGrp="1" noChangeArrowheads="1"/>
          </p:cNvSpPr>
          <p:nvPr>
            <p:ph idx="1"/>
          </p:nvPr>
        </p:nvSpPr>
        <p:spPr>
          <a:xfrm>
            <a:off x="457200" y="1981200"/>
            <a:ext cx="4419600" cy="4572000"/>
          </a:xfrm>
          <a:noFill/>
        </p:spPr>
        <p:txBody>
          <a:bodyPr vert="horz" lIns="92075" tIns="46038" rIns="92075" bIns="46038" rtlCol="0">
            <a:normAutofit fontScale="85000" lnSpcReduction="20000"/>
          </a:bodyPr>
          <a:lstStyle/>
          <a:p>
            <a:pPr marL="0" indent="0">
              <a:buNone/>
            </a:pPr>
            <a:r>
              <a:rPr lang="en-US" sz="2400" dirty="0"/>
              <a:t>Doctrine consists of validated principles and TTPs for the Army forces currently fielded, trained, and equipped, while concepts are ideas for significant change</a:t>
            </a:r>
          </a:p>
          <a:p>
            <a:pPr marL="0" indent="0">
              <a:buNone/>
            </a:pPr>
            <a:endParaRPr lang="en-US" sz="2400" dirty="0"/>
          </a:p>
          <a:p>
            <a:pPr marL="0" indent="0">
              <a:buNone/>
            </a:pPr>
            <a:r>
              <a:rPr lang="en-US" sz="2400" dirty="0"/>
              <a:t>The primary sources of legal doctrine are:</a:t>
            </a:r>
          </a:p>
          <a:p>
            <a:pPr marL="0" indent="0">
              <a:buNone/>
            </a:pPr>
            <a:r>
              <a:rPr lang="en-US" sz="2400" dirty="0"/>
              <a:t>JP 3-84, Legal Support, 2 Aug 16</a:t>
            </a:r>
          </a:p>
          <a:p>
            <a:pPr marL="0" indent="0">
              <a:buNone/>
            </a:pPr>
            <a:r>
              <a:rPr lang="en-US" sz="2400" dirty="0"/>
              <a:t>FM 3-84, Legal Support to Operations, Sep 2023</a:t>
            </a:r>
          </a:p>
          <a:p>
            <a:pPr marL="0" indent="0">
              <a:buNone/>
            </a:pPr>
            <a:endParaRPr lang="en-US" sz="2400" dirty="0"/>
          </a:p>
          <a:p>
            <a:pPr marL="0" indent="0">
              <a:buNone/>
            </a:pPr>
            <a:r>
              <a:rPr lang="en-US" sz="2400" dirty="0"/>
              <a:t>OSTC not a part of the revised FM; principles and TTPs are still under development</a:t>
            </a:r>
          </a:p>
        </p:txBody>
      </p:sp>
      <p:pic>
        <p:nvPicPr>
          <p:cNvPr id="3" name="Picture 2">
            <a:extLst>
              <a:ext uri="{FF2B5EF4-FFF2-40B4-BE49-F238E27FC236}">
                <a16:creationId xmlns:a16="http://schemas.microsoft.com/office/drawing/2014/main" id="{6CD54CDD-999D-8759-CA6D-53C0B23CBBF6}"/>
              </a:ext>
            </a:extLst>
          </p:cNvPr>
          <p:cNvPicPr>
            <a:picLocks noChangeAspect="1"/>
          </p:cNvPicPr>
          <p:nvPr/>
        </p:nvPicPr>
        <p:blipFill>
          <a:blip r:embed="rId3"/>
          <a:stretch>
            <a:fillRect/>
          </a:stretch>
        </p:blipFill>
        <p:spPr>
          <a:xfrm>
            <a:off x="5257800" y="1959429"/>
            <a:ext cx="3669799" cy="4724400"/>
          </a:xfrm>
          <a:prstGeom prst="rect">
            <a:avLst/>
          </a:prstGeom>
          <a:ln w="28575">
            <a:solidFill>
              <a:schemeClr val="tx1"/>
            </a:solid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5" name="Rectangle 1034">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22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3514725"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9" name="Rectangle 4"/>
          <p:cNvSpPr>
            <a:spLocks noGrp="1" noChangeArrowheads="1"/>
          </p:cNvSpPr>
          <p:nvPr>
            <p:ph type="title"/>
          </p:nvPr>
        </p:nvSpPr>
        <p:spPr>
          <a:xfrm>
            <a:off x="475707" y="284176"/>
            <a:ext cx="2753156" cy="1508760"/>
          </a:xfrm>
        </p:spPr>
        <p:txBody>
          <a:bodyPr vert="horz" lIns="92075" tIns="46038" rIns="92075" bIns="46038" rtlCol="0">
            <a:normAutofit/>
          </a:bodyPr>
          <a:lstStyle/>
          <a:p>
            <a:pPr eaLnBrk="1" hangingPunct="1"/>
            <a:r>
              <a:rPr lang="en-US">
                <a:solidFill>
                  <a:schemeClr val="tx2"/>
                </a:solidFill>
              </a:rPr>
              <a:t>Changes in FM 3-84</a:t>
            </a:r>
          </a:p>
        </p:txBody>
      </p:sp>
      <p:sp>
        <p:nvSpPr>
          <p:cNvPr id="1030" name="Rectangle 5"/>
          <p:cNvSpPr>
            <a:spLocks noGrp="1" noChangeArrowheads="1"/>
          </p:cNvSpPr>
          <p:nvPr>
            <p:ph idx="1"/>
          </p:nvPr>
        </p:nvSpPr>
        <p:spPr>
          <a:xfrm>
            <a:off x="475707" y="2011680"/>
            <a:ext cx="2757509" cy="4206240"/>
          </a:xfrm>
        </p:spPr>
        <p:txBody>
          <a:bodyPr vert="horz" lIns="92075" tIns="46038" rIns="92075" bIns="46038" rtlCol="0">
            <a:normAutofit lnSpcReduction="10000"/>
          </a:bodyPr>
          <a:lstStyle/>
          <a:p>
            <a:pPr>
              <a:spcBef>
                <a:spcPts val="1800"/>
              </a:spcBef>
            </a:pPr>
            <a:r>
              <a:rPr lang="en-US" sz="1700" dirty="0">
                <a:solidFill>
                  <a:schemeClr val="bg1"/>
                </a:solidFill>
              </a:rPr>
              <a:t>Name changed from FM 1-04 to FM 3-84 to conform with JP 3-84 and highlight the role of JAs in operations</a:t>
            </a:r>
          </a:p>
          <a:p>
            <a:pPr>
              <a:spcBef>
                <a:spcPts val="1800"/>
              </a:spcBef>
            </a:pPr>
            <a:r>
              <a:rPr lang="en-US" sz="1700" dirty="0">
                <a:solidFill>
                  <a:schemeClr val="bg1"/>
                </a:solidFill>
              </a:rPr>
              <a:t>Added Four Constants</a:t>
            </a:r>
          </a:p>
          <a:p>
            <a:pPr>
              <a:spcBef>
                <a:spcPts val="1800"/>
              </a:spcBef>
            </a:pPr>
            <a:r>
              <a:rPr lang="en-US" sz="1700" dirty="0">
                <a:solidFill>
                  <a:schemeClr val="bg1"/>
                </a:solidFill>
              </a:rPr>
              <a:t>Updated core legal functions with new examples</a:t>
            </a:r>
          </a:p>
          <a:p>
            <a:pPr>
              <a:spcBef>
                <a:spcPts val="1800"/>
              </a:spcBef>
            </a:pPr>
            <a:r>
              <a:rPr lang="en-US" sz="1700" dirty="0">
                <a:solidFill>
                  <a:schemeClr val="bg1"/>
                </a:solidFill>
              </a:rPr>
              <a:t>Incorporated changes to FM 3-0 with a focus on multidomain operations</a:t>
            </a:r>
          </a:p>
          <a:p>
            <a:pPr>
              <a:spcBef>
                <a:spcPts val="1800"/>
              </a:spcBef>
            </a:pPr>
            <a:r>
              <a:rPr lang="en-US" sz="1700" dirty="0">
                <a:solidFill>
                  <a:schemeClr val="bg1"/>
                </a:solidFill>
              </a:rPr>
              <a:t>Added a practical running estimate appendix</a:t>
            </a:r>
          </a:p>
          <a:p>
            <a:pPr>
              <a:spcBef>
                <a:spcPts val="1800"/>
              </a:spcBef>
            </a:pPr>
            <a:endParaRPr lang="en-US" sz="1700" dirty="0">
              <a:solidFill>
                <a:schemeClr val="bg1"/>
              </a:solidFill>
            </a:endParaRPr>
          </a:p>
        </p:txBody>
      </p:sp>
      <p:sp>
        <p:nvSpPr>
          <p:cNvPr id="1039" name="Rectangle 1038">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92" y="0"/>
            <a:ext cx="567510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5F041858-6B8A-F862-58D3-44E7FD033F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245064" y="598634"/>
            <a:ext cx="4116125" cy="5619286"/>
          </a:xfrm>
          <a:prstGeom prst="rect">
            <a:avLst/>
          </a:prstGeom>
          <a:noFill/>
        </p:spPr>
      </p:pic>
      <p:sp>
        <p:nvSpPr>
          <p:cNvPr id="1027"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dirty="0"/>
          </a:p>
        </p:txBody>
      </p:sp>
      <p:sp>
        <p:nvSpPr>
          <p:cNvPr id="1028"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dirty="0"/>
          </a:p>
        </p:txBody>
      </p:sp>
    </p:spTree>
  </p:cSld>
  <p:clrMapOvr>
    <a:overrideClrMapping bg1="lt1" tx1="dk1" bg2="lt2" tx2="dk2" accent1="accent1" accent2="accent2" accent3="accent3" accent4="accent4" accent5="accent5" accent6="accent6" hlink="hlink" folHlink="folHlink"/>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7" name="Rectangle 2056">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22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9" name="Rectangle 2058">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3514725"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1" name="Rectangle 2"/>
          <p:cNvSpPr>
            <a:spLocks noGrp="1" noChangeArrowheads="1"/>
          </p:cNvSpPr>
          <p:nvPr>
            <p:ph type="title"/>
          </p:nvPr>
        </p:nvSpPr>
        <p:spPr>
          <a:xfrm>
            <a:off x="475707" y="284176"/>
            <a:ext cx="2753156" cy="1508760"/>
          </a:xfrm>
        </p:spPr>
        <p:txBody>
          <a:bodyPr vert="horz" lIns="92075" tIns="46038" rIns="92075" bIns="46038" rtlCol="0">
            <a:normAutofit/>
          </a:bodyPr>
          <a:lstStyle/>
          <a:p>
            <a:pPr eaLnBrk="1" hangingPunct="1"/>
            <a:r>
              <a:rPr lang="en-US" sz="3400">
                <a:solidFill>
                  <a:schemeClr val="tx2"/>
                </a:solidFill>
              </a:rPr>
              <a:t>Four Constants</a:t>
            </a:r>
          </a:p>
        </p:txBody>
      </p:sp>
      <p:sp>
        <p:nvSpPr>
          <p:cNvPr id="2052" name="Rectangle 3"/>
          <p:cNvSpPr>
            <a:spLocks noGrp="1" noChangeArrowheads="1"/>
          </p:cNvSpPr>
          <p:nvPr>
            <p:ph idx="1"/>
          </p:nvPr>
        </p:nvSpPr>
        <p:spPr>
          <a:xfrm>
            <a:off x="475707" y="2011680"/>
            <a:ext cx="2757509" cy="4206240"/>
          </a:xfrm>
        </p:spPr>
        <p:txBody>
          <a:bodyPr vert="horz" lIns="92075" tIns="46038" rIns="92075" bIns="46038" rtlCol="0">
            <a:normAutofit/>
          </a:bodyPr>
          <a:lstStyle/>
          <a:p>
            <a:pPr>
              <a:spcBef>
                <a:spcPts val="1800"/>
              </a:spcBef>
            </a:pPr>
            <a:r>
              <a:rPr lang="en-US" dirty="0">
                <a:solidFill>
                  <a:schemeClr val="bg1"/>
                </a:solidFill>
              </a:rPr>
              <a:t>Definitions now in doctrine</a:t>
            </a:r>
          </a:p>
          <a:p>
            <a:pPr>
              <a:spcBef>
                <a:spcPts val="1800"/>
              </a:spcBef>
            </a:pPr>
            <a:r>
              <a:rPr lang="en-US" dirty="0">
                <a:solidFill>
                  <a:schemeClr val="bg1"/>
                </a:solidFill>
              </a:rPr>
              <a:t>JALS personnel must be familiar with the Constants – should inform all areas of practice</a:t>
            </a:r>
          </a:p>
          <a:p>
            <a:pPr>
              <a:spcBef>
                <a:spcPts val="1800"/>
              </a:spcBef>
            </a:pPr>
            <a:endParaRPr lang="en-US" dirty="0">
              <a:solidFill>
                <a:schemeClr val="bg1"/>
              </a:solidFill>
            </a:endParaRPr>
          </a:p>
        </p:txBody>
      </p:sp>
      <p:sp>
        <p:nvSpPr>
          <p:cNvPr id="2061" name="Rectangle 2060">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92" y="0"/>
            <a:ext cx="567510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61DED62E-C96E-3E57-EAC0-2F7CAABE73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3541819" y="2164080"/>
            <a:ext cx="5449781" cy="3855720"/>
          </a:xfrm>
          <a:prstGeom prst="rect">
            <a:avLst/>
          </a:prstGeom>
          <a:noFill/>
        </p:spPr>
      </p:pic>
    </p:spTree>
  </p:cSld>
  <p:clrMapOvr>
    <a:overrideClrMapping bg1="lt1" tx1="dk1" bg2="lt2" tx2="dk2" accent1="accent1" accent2="accent2" accent3="accent3" accent4="accent4" accent5="accent5" accent6="accent6" hlink="hlink" folHlink="folHlink"/>
  </p:clrMapOvr>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3082">
            <a:extLst>
              <a:ext uri="{FF2B5EF4-FFF2-40B4-BE49-F238E27FC236}">
                <a16:creationId xmlns:a16="http://schemas.microsoft.com/office/drawing/2014/main" id="{9A457F22-2034-4200-B6E4-5B8372AAC2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622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5" name="Rectangle 3084">
            <a:extLst>
              <a:ext uri="{FF2B5EF4-FFF2-40B4-BE49-F238E27FC236}">
                <a16:creationId xmlns:a16="http://schemas.microsoft.com/office/drawing/2014/main" id="{A9DA7986-F4F5-4F92-94A3-343B2D7200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76981"/>
            <a:ext cx="3514725" cy="1639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77" name="Rectangle 2"/>
          <p:cNvSpPr>
            <a:spLocks noGrp="1" noChangeArrowheads="1"/>
          </p:cNvSpPr>
          <p:nvPr>
            <p:ph type="title"/>
          </p:nvPr>
        </p:nvSpPr>
        <p:spPr>
          <a:xfrm>
            <a:off x="475707" y="284176"/>
            <a:ext cx="2753156" cy="1508760"/>
          </a:xfrm>
        </p:spPr>
        <p:txBody>
          <a:bodyPr vert="horz" lIns="92075" tIns="46038" rIns="92075" bIns="46038" rtlCol="0">
            <a:normAutofit/>
          </a:bodyPr>
          <a:lstStyle/>
          <a:p>
            <a:pPr>
              <a:spcBef>
                <a:spcPts val="1800"/>
              </a:spcBef>
            </a:pPr>
            <a:r>
              <a:rPr lang="en-US" sz="3400" dirty="0">
                <a:solidFill>
                  <a:schemeClr val="tx2"/>
                </a:solidFill>
              </a:rPr>
              <a:t>Updates to Core legal functions</a:t>
            </a:r>
          </a:p>
        </p:txBody>
      </p:sp>
      <p:sp>
        <p:nvSpPr>
          <p:cNvPr id="3078" name="Rectangle 3"/>
          <p:cNvSpPr>
            <a:spLocks noGrp="1" noChangeArrowheads="1"/>
          </p:cNvSpPr>
          <p:nvPr>
            <p:ph idx="1"/>
          </p:nvPr>
        </p:nvSpPr>
        <p:spPr>
          <a:xfrm>
            <a:off x="475707" y="2011680"/>
            <a:ext cx="2757509" cy="4206240"/>
          </a:xfrm>
        </p:spPr>
        <p:txBody>
          <a:bodyPr vert="horz" lIns="92075" tIns="46038" rIns="92075" bIns="46038" rtlCol="0">
            <a:normAutofit fontScale="92500"/>
          </a:bodyPr>
          <a:lstStyle/>
          <a:p>
            <a:pPr>
              <a:spcBef>
                <a:spcPts val="1800"/>
              </a:spcBef>
            </a:pPr>
            <a:r>
              <a:rPr lang="en-US" dirty="0">
                <a:solidFill>
                  <a:schemeClr val="bg1"/>
                </a:solidFill>
              </a:rPr>
              <a:t>Adds:</a:t>
            </a:r>
          </a:p>
          <a:p>
            <a:pPr lvl="1">
              <a:spcBef>
                <a:spcPts val="1800"/>
              </a:spcBef>
            </a:pPr>
            <a:r>
              <a:rPr lang="en-US" dirty="0">
                <a:solidFill>
                  <a:schemeClr val="bg1"/>
                </a:solidFill>
              </a:rPr>
              <a:t>Acquisition Law</a:t>
            </a:r>
          </a:p>
          <a:p>
            <a:pPr lvl="1">
              <a:spcBef>
                <a:spcPts val="1800"/>
              </a:spcBef>
            </a:pPr>
            <a:r>
              <a:rPr lang="en-US" dirty="0">
                <a:solidFill>
                  <a:schemeClr val="bg1"/>
                </a:solidFill>
              </a:rPr>
              <a:t>Legal Support to Space Operations</a:t>
            </a:r>
          </a:p>
          <a:p>
            <a:pPr>
              <a:spcBef>
                <a:spcPts val="1800"/>
              </a:spcBef>
            </a:pPr>
            <a:r>
              <a:rPr lang="en-US" dirty="0">
                <a:solidFill>
                  <a:schemeClr val="bg1"/>
                </a:solidFill>
              </a:rPr>
              <a:t>Recognition of the increasing complexity of legal practice</a:t>
            </a:r>
          </a:p>
          <a:p>
            <a:pPr>
              <a:spcBef>
                <a:spcPts val="1800"/>
              </a:spcBef>
            </a:pPr>
            <a:r>
              <a:rPr lang="en-US" dirty="0">
                <a:solidFill>
                  <a:schemeClr val="bg1"/>
                </a:solidFill>
              </a:rPr>
              <a:t>Legal offices must be prepared to support all phases and domains of operations</a:t>
            </a:r>
          </a:p>
        </p:txBody>
      </p:sp>
      <p:sp>
        <p:nvSpPr>
          <p:cNvPr id="3087" name="Rectangle 3086">
            <a:extLst>
              <a:ext uri="{FF2B5EF4-FFF2-40B4-BE49-F238E27FC236}">
                <a16:creationId xmlns:a16="http://schemas.microsoft.com/office/drawing/2014/main" id="{428E76FD-76EE-4DE6-BBA4-EEA6E4B98C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68892" y="0"/>
            <a:ext cx="5675108" cy="6858000"/>
          </a:xfrm>
          <a:prstGeom prst="rect">
            <a:avLst/>
          </a:prstGeom>
          <a:solidFill>
            <a:schemeClr val="bg1"/>
          </a:solidFill>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dirty="0"/>
          </a:p>
        </p:txBody>
      </p:sp>
      <p:pic>
        <p:nvPicPr>
          <p:cNvPr id="1026" name="Picture 2">
            <a:extLst>
              <a:ext uri="{FF2B5EF4-FFF2-40B4-BE49-F238E27FC236}">
                <a16:creationId xmlns:a16="http://schemas.microsoft.com/office/drawing/2014/main" id="{238ED96B-3B26-DBA0-C56F-20B7C30D5C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76981"/>
            <a:ext cx="4012491" cy="6438121"/>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cSld>
  <p:clrMapOvr>
    <a:overrideClrMapping bg1="lt1" tx1="dk1" bg2="lt2" tx2="dk2" accent1="accent1" accent2="accent2" accent3="accent3" accent4="accent4" accent5="accent5" accent6="accent6" hlink="hlink" folHlink="folHlink"/>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902189" y="284176"/>
            <a:ext cx="7338060" cy="1508760"/>
          </a:xfrm>
        </p:spPr>
        <p:txBody>
          <a:bodyPr vert="horz" lIns="91440" tIns="45720" rIns="91440" bIns="45720" rtlCol="0" anchor="ctr">
            <a:normAutofit/>
          </a:bodyPr>
          <a:lstStyle/>
          <a:p>
            <a:r>
              <a:rPr lang="en-US" sz="3700" dirty="0"/>
              <a:t>Multidomain Operations - the Army’s Operational Concept</a:t>
            </a:r>
          </a:p>
        </p:txBody>
      </p:sp>
      <p:pic>
        <p:nvPicPr>
          <p:cNvPr id="7" name="Picture 6">
            <a:extLst>
              <a:ext uri="{FF2B5EF4-FFF2-40B4-BE49-F238E27FC236}">
                <a16:creationId xmlns:a16="http://schemas.microsoft.com/office/drawing/2014/main" id="{1C3C0CC2-9CA5-BD2C-BEE4-3241A89E9C67}"/>
              </a:ext>
            </a:extLst>
          </p:cNvPr>
          <p:cNvPicPr>
            <a:picLocks noChangeAspect="1"/>
          </p:cNvPicPr>
          <p:nvPr/>
        </p:nvPicPr>
        <p:blipFill>
          <a:blip r:embed="rId3"/>
          <a:stretch>
            <a:fillRect/>
          </a:stretch>
        </p:blipFill>
        <p:spPr>
          <a:xfrm>
            <a:off x="4419600" y="5089095"/>
            <a:ext cx="4597927" cy="1540305"/>
          </a:xfrm>
          <a:prstGeom prst="rect">
            <a:avLst/>
          </a:prstGeom>
        </p:spPr>
      </p:pic>
      <p:sp>
        <p:nvSpPr>
          <p:cNvPr id="5" name="Rectangle 3">
            <a:extLst>
              <a:ext uri="{FF2B5EF4-FFF2-40B4-BE49-F238E27FC236}">
                <a16:creationId xmlns:a16="http://schemas.microsoft.com/office/drawing/2014/main" id="{0651AFB8-CDB0-07CD-1DBC-F67D71E1A181}"/>
              </a:ext>
            </a:extLst>
          </p:cNvPr>
          <p:cNvSpPr txBox="1">
            <a:spLocks noChangeArrowheads="1"/>
          </p:cNvSpPr>
          <p:nvPr/>
        </p:nvSpPr>
        <p:spPr>
          <a:xfrm>
            <a:off x="375675" y="2075590"/>
            <a:ext cx="3815325" cy="417281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fontAlgn="auto">
              <a:spcBef>
                <a:spcPts val="1800"/>
              </a:spcBef>
              <a:spcAft>
                <a:spcPts val="200"/>
              </a:spcAft>
              <a:buSzTx/>
              <a:tabLst/>
              <a:defRPr/>
            </a:pPr>
            <a:r>
              <a:rPr kumimoji="0" lang="en-US" sz="2400" b="0" i="0" u="none" strike="noStrike" cap="none" spc="0" normalizeH="0" baseline="0" noProof="0" dirty="0">
                <a:ln>
                  <a:noFill/>
                </a:ln>
                <a:effectLst/>
                <a:uLnTx/>
                <a:uFillTx/>
              </a:rPr>
              <a:t>FM 3-84 incorporates the Army’s current operational concept of Multidomain Operations (MDO)</a:t>
            </a:r>
            <a:endParaRPr lang="en-US" sz="2400" dirty="0"/>
          </a:p>
          <a:p>
            <a:pPr marL="182880" marR="0" lvl="0" fontAlgn="auto">
              <a:spcBef>
                <a:spcPts val="1800"/>
              </a:spcBef>
              <a:spcAft>
                <a:spcPts val="200"/>
              </a:spcAft>
              <a:buSzTx/>
              <a:tabLst/>
              <a:defRPr/>
            </a:pPr>
            <a:r>
              <a:rPr kumimoji="0" lang="en-US" sz="2400" b="0" i="0" u="none" strike="noStrike" cap="none" spc="0" normalizeH="0" baseline="0" noProof="0" dirty="0">
                <a:ln>
                  <a:noFill/>
                </a:ln>
                <a:effectLst/>
                <a:uLnTx/>
                <a:uFillTx/>
              </a:rPr>
              <a:t>Requires JAG Corps personnel to integrate early and at each echelon</a:t>
            </a:r>
          </a:p>
          <a:p>
            <a:pPr marL="182880" marR="0" lvl="0" fontAlgn="auto">
              <a:spcBef>
                <a:spcPts val="1800"/>
              </a:spcBef>
              <a:spcAft>
                <a:spcPts val="200"/>
              </a:spcAft>
              <a:buSzTx/>
              <a:tabLst/>
              <a:defRPr/>
            </a:pPr>
            <a:r>
              <a:rPr lang="en-US" sz="2400" dirty="0"/>
              <a:t>Requires familiarity with FM 3-0, Operations, 1 Oct 2022</a:t>
            </a:r>
            <a:endParaRPr kumimoji="0" lang="en-US" sz="2400" b="0" i="0" u="none" strike="noStrike" cap="none" spc="0" normalizeH="0" baseline="0" noProof="0" dirty="0">
              <a:ln>
                <a:noFill/>
              </a:ln>
              <a:effectLst/>
              <a:uLnTx/>
              <a:uFillTx/>
            </a:endParaRPr>
          </a:p>
        </p:txBody>
      </p:sp>
      <p:sp>
        <p:nvSpPr>
          <p:cNvPr id="81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dirty="0"/>
          </a:p>
        </p:txBody>
      </p:sp>
      <p:sp>
        <p:nvSpPr>
          <p:cNvPr id="81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dirty="0"/>
          </a:p>
        </p:txBody>
      </p:sp>
      <p:pic>
        <p:nvPicPr>
          <p:cNvPr id="2" name="Picture 1">
            <a:extLst>
              <a:ext uri="{FF2B5EF4-FFF2-40B4-BE49-F238E27FC236}">
                <a16:creationId xmlns:a16="http://schemas.microsoft.com/office/drawing/2014/main" id="{182AA95E-9695-8F76-BEFE-2979D969567B}"/>
              </a:ext>
            </a:extLst>
          </p:cNvPr>
          <p:cNvPicPr>
            <a:picLocks noChangeAspect="1"/>
          </p:cNvPicPr>
          <p:nvPr/>
        </p:nvPicPr>
        <p:blipFill>
          <a:blip r:embed="rId4"/>
          <a:stretch>
            <a:fillRect/>
          </a:stretch>
        </p:blipFill>
        <p:spPr>
          <a:xfrm>
            <a:off x="4419599" y="2057401"/>
            <a:ext cx="4648201" cy="2905126"/>
          </a:xfrm>
          <a:prstGeom prst="rect">
            <a:avLst/>
          </a:prstGeom>
        </p:spPr>
      </p:pic>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a:xfrm>
            <a:off x="74873" y="304800"/>
            <a:ext cx="4649527" cy="1508760"/>
          </a:xfrm>
        </p:spPr>
        <p:txBody>
          <a:bodyPr vert="horz" lIns="91440" tIns="45720" rIns="91440" bIns="45720" rtlCol="0" anchor="ctr">
            <a:normAutofit/>
          </a:bodyPr>
          <a:lstStyle/>
          <a:p>
            <a:r>
              <a:rPr lang="en-US" sz="3700" dirty="0"/>
              <a:t>Legal Running estimate</a:t>
            </a:r>
          </a:p>
        </p:txBody>
      </p:sp>
      <p:sp>
        <p:nvSpPr>
          <p:cNvPr id="5" name="Rectangle 3">
            <a:extLst>
              <a:ext uri="{FF2B5EF4-FFF2-40B4-BE49-F238E27FC236}">
                <a16:creationId xmlns:a16="http://schemas.microsoft.com/office/drawing/2014/main" id="{0651AFB8-CDB0-07CD-1DBC-F67D71E1A181}"/>
              </a:ext>
            </a:extLst>
          </p:cNvPr>
          <p:cNvSpPr txBox="1">
            <a:spLocks noChangeArrowheads="1"/>
          </p:cNvSpPr>
          <p:nvPr/>
        </p:nvSpPr>
        <p:spPr>
          <a:xfrm>
            <a:off x="375675" y="2075590"/>
            <a:ext cx="3815325" cy="4172810"/>
          </a:xfrm>
          <a:prstGeom prst="rect">
            <a:avLst/>
          </a:prstGeom>
        </p:spPr>
        <p:txBody>
          <a:bodyPr vert="horz" lIns="91440" tIns="45720" rIns="91440" bIns="45720" rtlCol="0">
            <a:normAutofit lnSpcReduction="10000"/>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marL="182880" marR="0" lvl="0" fontAlgn="auto">
              <a:spcBef>
                <a:spcPts val="1800"/>
              </a:spcBef>
              <a:spcAft>
                <a:spcPts val="200"/>
              </a:spcAft>
              <a:buSzTx/>
              <a:tabLst/>
              <a:defRPr/>
            </a:pPr>
            <a:r>
              <a:rPr kumimoji="0" lang="en-US" sz="2400" b="0" i="0" u="none" strike="noStrike" cap="none" spc="0" normalizeH="0" baseline="0" noProof="0" dirty="0">
                <a:ln>
                  <a:noFill/>
                </a:ln>
                <a:effectLst/>
                <a:uLnTx/>
                <a:uFillTx/>
              </a:rPr>
              <a:t>FM incorporates a sample Legal Running Estimate, informed by  the OC/Ts at Combat Training Centers</a:t>
            </a:r>
          </a:p>
          <a:p>
            <a:pPr marL="182880" marR="0" lvl="0" fontAlgn="auto">
              <a:spcBef>
                <a:spcPts val="1800"/>
              </a:spcBef>
              <a:spcAft>
                <a:spcPts val="200"/>
              </a:spcAft>
              <a:buSzTx/>
              <a:tabLst/>
              <a:defRPr/>
            </a:pPr>
            <a:r>
              <a:rPr lang="en-US" sz="2400" dirty="0"/>
              <a:t>Legal offices are encouraged to exercise MDMP and develop TTPs for tracking and managing legal operations</a:t>
            </a:r>
          </a:p>
          <a:p>
            <a:pPr marL="182880" marR="0" lvl="0" fontAlgn="auto">
              <a:spcBef>
                <a:spcPts val="1800"/>
              </a:spcBef>
              <a:spcAft>
                <a:spcPts val="200"/>
              </a:spcAft>
              <a:buSzTx/>
              <a:tabLst/>
              <a:defRPr/>
            </a:pPr>
            <a:r>
              <a:rPr kumimoji="0" lang="en-US" sz="2400" b="0" i="0" u="none" strike="noStrike" cap="none" spc="0" normalizeH="0" baseline="0" noProof="0" dirty="0">
                <a:ln>
                  <a:noFill/>
                </a:ln>
                <a:effectLst/>
                <a:uLnTx/>
                <a:uFillTx/>
              </a:rPr>
              <a:t>Running estimates and similar concepts are not limited to NSL practice</a:t>
            </a:r>
          </a:p>
        </p:txBody>
      </p:sp>
      <p:sp>
        <p:nvSpPr>
          <p:cNvPr id="8194"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endParaRPr lang="en-US" dirty="0"/>
          </a:p>
        </p:txBody>
      </p:sp>
      <p:sp>
        <p:nvSpPr>
          <p:cNvPr id="8195"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endParaRPr lang="en-US" dirty="0"/>
          </a:p>
        </p:txBody>
      </p:sp>
      <p:pic>
        <p:nvPicPr>
          <p:cNvPr id="2" name="Picture 1">
            <a:extLst>
              <a:ext uri="{FF2B5EF4-FFF2-40B4-BE49-F238E27FC236}">
                <a16:creationId xmlns:a16="http://schemas.microsoft.com/office/drawing/2014/main" id="{3CD06EBF-9959-8364-741E-5BCD19C664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341100" y="304799"/>
            <a:ext cx="4649526" cy="6347479"/>
          </a:xfrm>
          <a:prstGeom prst="rect">
            <a:avLst/>
          </a:prstGeom>
          <a:noFill/>
        </p:spPr>
      </p:pic>
    </p:spTree>
    <p:extLst>
      <p:ext uri="{BB962C8B-B14F-4D97-AF65-F5344CB8AC3E}">
        <p14:creationId xmlns:p14="http://schemas.microsoft.com/office/powerpoint/2010/main" val="3118445942"/>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7"/>
  <p:tag name="MMPROD_UIDATA" val="&lt;database version=&quot;7.0&quot;&gt;&lt;object type=&quot;1&quot; unique_id=&quot;10001&quot;&gt;&lt;object type=&quot;8&quot; unique_id=&quot;12251&quot;&gt;&lt;/object&gt;&lt;object type=&quot;2&quot; unique_id=&quot;12252&quot;&gt;&lt;object type=&quot;3&quot; unique_id=&quot;12253&quot;&gt;&lt;property id=&quot;20148&quot; value=&quot;5&quot;/&gt;&lt;property id=&quot;20300&quot; value=&quot;Slide 1 - &amp;quot;Military Justice&amp;#x0D;&amp;#x0A;A Soldier’s Briefing&amp;quot;&quot;/&gt;&lt;property id=&quot;20307&quot; value=&quot;445&quot;/&gt;&lt;/object&gt;&lt;object type=&quot;3&quot; unique_id=&quot;12254&quot;&gt;&lt;property id=&quot;20148&quot; value=&quot;5&quot;/&gt;&lt;property id=&quot;20300&quot; value=&quot;Slide 2&quot;/&gt;&lt;property id=&quot;20307&quot; value=&quot;373&quot;/&gt;&lt;/object&gt;&lt;object type=&quot;3&quot; unique_id=&quot;12255&quot;&gt;&lt;property id=&quot;20148&quot; value=&quot;5&quot;/&gt;&lt;property id=&quot;20300&quot; value=&quot;Slide 3 - &amp;quot;     Why do we have a Military Justice system?&amp;quot;&quot;/&gt;&lt;property id=&quot;20307&quot; value=&quot;374&quot;/&gt;&lt;/object&gt;&lt;object type=&quot;3&quot; unique_id=&quot;12256&quot;&gt;&lt;property id=&quot;20148&quot; value=&quot;5&quot;/&gt;&lt;property id=&quot;20300&quot; value=&quot;Slide 4 - &amp;quot;Comparison of Military and Civilian Military Justice Systems&amp;quot;&quot;/&gt;&lt;property id=&quot;20307&quot; value=&quot;375&quot;/&gt;&lt;/object&gt;&lt;object type=&quot;3&quot; unique_id=&quot;12257&quot;&gt;&lt;property id=&quot;20148&quot; value=&quot;5&quot;/&gt;&lt;property id=&quot;20300&quot; value=&quot;Slide 5 - &amp;quot;Legal Sources of Military Justice&amp;quot;&quot;/&gt;&lt;property id=&quot;20307&quot; value=&quot;376&quot;/&gt;&lt;/object&gt;&lt;object type=&quot;3&quot; unique_id=&quot;12258&quot;&gt;&lt;property id=&quot;20148&quot; value=&quot;5&quot;/&gt;&lt;property id=&quot;20300&quot; value=&quot;Slide 6 - &amp;quot;UCMJ Jurisdiction&amp;quot;&quot;/&gt;&lt;property id=&quot;20307&quot; value=&quot;442&quot;/&gt;&lt;/object&gt;&lt;object type=&quot;3&quot; unique_id=&quot;12259&quot;&gt;&lt;property id=&quot;20148&quot; value=&quot;5&quot;/&gt;&lt;property id=&quot;20300&quot; value=&quot;Slide 7 - &amp;quot;Crimes under the UCMJ&amp;quot;&quot;/&gt;&lt;property id=&quot;20307&quot; value=&quot;378&quot;/&gt;&lt;/object&gt;&lt;object type=&quot;3&quot; unique_id=&quot;12260&quot;&gt;&lt;property id=&quot;20148&quot; value=&quot;5&quot;/&gt;&lt;property id=&quot;20300&quot; value=&quot;Slide 8 - &amp;quot;Suspect’s Rights&amp;quot;&quot;/&gt;&lt;property id=&quot;20307&quot; value=&quot;444&quot;/&gt;&lt;/object&gt;&lt;object type=&quot;3&quot; unique_id=&quot;12261&quot;&gt;&lt;property id=&quot;20148&quot; value=&quot;5&quot;/&gt;&lt;property id=&quot;20300&quot; value=&quot;Slide 9 - &amp;quot;Key Personnel in the Military Justice System&amp;quot;&quot;/&gt;&lt;property id=&quot;20307&quot; value=&quot;379&quot;/&gt;&lt;/object&gt;&lt;object type=&quot;3&quot; unique_id=&quot;12262&quot;&gt;&lt;property id=&quot;20148&quot; value=&quot;5&quot;/&gt;&lt;property id=&quot;20300&quot; value=&quot;Slide 10 - &amp;quot;Commander’s Responsibilities&amp;quot;&quot;/&gt;&lt;property id=&quot;20307&quot; value=&quot;381&quot;/&gt;&lt;/object&gt;&lt;object type=&quot;3&quot; unique_id=&quot;12263&quot;&gt;&lt;property id=&quot;20148&quot; value=&quot;5&quot;/&gt;&lt;property id=&quot;20300&quot; value=&quot;Slide 11 - &amp;quot;Disposition of Offenses &amp;#x0D;&amp;#x0A;Commander’s Options&amp;quot;&quot;/&gt;&lt;property id=&quot;20307&quot; value=&quot;403&quot;/&gt;&lt;/object&gt;&lt;object type=&quot;3&quot; unique_id=&quot;12264&quot;&gt;&lt;property id=&quot;20148&quot; value=&quot;5&quot;/&gt;&lt;property id=&quot;20300&quot; value=&quot;Slide 12 - &amp;quot;Administrative Actions&amp;quot;&quot;/&gt;&lt;property id=&quot;20307&quot; value=&quot;404&quot;/&gt;&lt;/object&gt;&lt;object type=&quot;3&quot; unique_id=&quot;12265&quot;&gt;&lt;property id=&quot;20148&quot; value=&quot;5&quot;/&gt;&lt;property id=&quot;20300&quot; value=&quot;Slide 13 - &amp;quot;Counseling Soldiers&amp;quot;&quot;/&gt;&lt;property id=&quot;20307&quot; value=&quot;405&quot;/&gt;&lt;/object&gt;&lt;object type=&quot;3&quot; unique_id=&quot;12266&quot;&gt;&lt;property id=&quot;20148&quot; value=&quot;5&quot;/&gt;&lt;property id=&quot;20300&quot; value=&quot;Slide 14 - &amp;quot;Corrective Training&amp;quot;&quot;/&gt;&lt;property id=&quot;20307&quot; value=&quot;407&quot;/&gt;&lt;/object&gt;&lt;object type=&quot;3&quot; unique_id=&quot;12267&quot;&gt;&lt;property id=&quot;20148&quot; value=&quot;5&quot;/&gt;&lt;property id=&quot;20300&quot; value=&quot;Slide 15 - &amp;quot;The Administrative Reprimand&amp;#x0D;&amp;#x0A;(AR 600-37)&amp;quot;&quot;/&gt;&lt;property id=&quot;20307&quot; value=&quot;408&quot;/&gt;&lt;/object&gt;&lt;object type=&quot;3&quot; unique_id=&quot;12268&quot;&gt;&lt;property id=&quot;20148&quot; value=&quot;5&quot;/&gt;&lt;property id=&quot;20300&quot; value=&quot;Slide 16 - &amp;quot;The Bar to Reenlistment&amp;quot;&quot;/&gt;&lt;property id=&quot;20307&quot; value=&quot;409&quot;/&gt;&lt;/object&gt;&lt;object type=&quot;3&quot; unique_id=&quot;12269&quot;&gt;&lt;property id=&quot;20148&quot; value=&quot;5&quot;/&gt;&lt;property id=&quot;20300&quot; value=&quot;Slide 17 - &amp;quot;Administrative Separations (AR 635-200)&amp;quot;&quot;/&gt;&lt;property id=&quot;20307&quot; value=&quot;410&quot;/&gt;&lt;/object&gt;&lt;object type=&quot;3&quot; unique_id=&quot;12270&quot;&gt;&lt;property id=&quot;20148&quot; value=&quot;5&quot;/&gt;&lt;property id=&quot;20300&quot; value=&quot;Slide 18 - &amp;quot;Types of Involuntary Separations&amp;quot;&quot;/&gt;&lt;property id=&quot;20307&quot; value=&quot;411&quot;/&gt;&lt;/object&gt;&lt;object type=&quot;3&quot; unique_id=&quot;12271&quot;&gt;&lt;property id=&quot;20148&quot; value=&quot;5&quot;/&gt;&lt;property id=&quot;20300&quot; value=&quot;Slide 19 - &amp;quot;Punitive Options&amp;quot;&quot;/&gt;&lt;property id=&quot;20307&quot; value=&quot;414&quot;/&gt;&lt;/object&gt;&lt;object type=&quot;3&quot; unique_id=&quot;12272&quot;&gt;&lt;property id=&quot;20148&quot; value=&quot;5&quot;/&gt;&lt;property id=&quot;20300&quot; value=&quot;Slide 20 - &amp;quot;Nonjudicial Punishment&amp;quot;&quot;/&gt;&lt;property id=&quot;20307&quot; value=&quot;415&quot;/&gt;&lt;/object&gt;&lt;object type=&quot;3&quot; unique_id=&quot;12273&quot;&gt;&lt;property id=&quot;20148&quot; value=&quot;5&quot;/&gt;&lt;property id=&quot;20300&quot; value=&quot;Slide 21 - &amp;quot;Article 15&amp;#x0D;&amp;#x0A;Soldiers’ Rights&amp;quot;&quot;/&gt;&lt;property id=&quot;20307&quot; value=&quot;417&quot;/&gt;&lt;/object&gt;&lt;object type=&quot;3&quot; unique_id=&quot;12274&quot;&gt;&lt;property id=&quot;20148&quot; value=&quot;5&quot;/&gt;&lt;property id=&quot;20300&quot; value=&quot;Slide 22 - &amp;quot;Article 15&amp;#x0D;&amp;#x0A;Soldiers’ Rights&amp;quot;&quot;/&gt;&lt;property id=&quot;20307&quot; value=&quot;418&quot;/&gt;&lt;/object&gt;&lt;object type=&quot;3&quot; unique_id=&quot;12275&quot;&gt;&lt;property id=&quot;20148&quot; value=&quot;5&quot;/&gt;&lt;property id=&quot;20300&quot; value=&quot;Slide 23 - &amp;quot;Article 15 Punishment&amp;quot;&quot;/&gt;&lt;property id=&quot;20307&quot; value=&quot;420&quot;/&gt;&lt;/object&gt;&lt;object type=&quot;3&quot; unique_id=&quot;12276&quot;&gt;&lt;property id=&quot;20148&quot; value=&quot;5&quot;/&gt;&lt;property id=&quot;20300&quot; value=&quot;Slide 24 - &amp;quot;Article 15&amp;#x0D;&amp;#x0A;Enlisted Types &amp;amp; Punishments&amp;quot;&quot;/&gt;&lt;property id=&quot;20307&quot; value=&quot;421&quot;/&gt;&lt;/object&gt;&lt;object type=&quot;3&quot; unique_id=&quot;12277&quot;&gt;&lt;property id=&quot;20148&quot; value=&quot;5&quot;/&gt;&lt;property id=&quot;20300&quot; value=&quot;Slide 26 - &amp;quot;Article 15 Appeals&amp;quot;&quot;/&gt;&lt;property id=&quot;20307&quot; value=&quot;422&quot;/&gt;&lt;/object&gt;&lt;object type=&quot;3&quot; unique_id=&quot;12278&quot;&gt;&lt;property id=&quot;20148&quot; value=&quot;5&quot;/&gt;&lt;property id=&quot;20300&quot; value=&quot;Slide 27 - &amp;quot;Article 15&amp;#x0D;&amp;#x0A;Filing&amp;quot;&quot;/&gt;&lt;property id=&quot;20307&quot; value=&quot;423&quot;/&gt;&lt;/object&gt;&lt;object type=&quot;3&quot; unique_id=&quot;12279&quot;&gt;&lt;property id=&quot;20148&quot; value=&quot;5&quot;/&gt;&lt;property id=&quot;20300&quot; value=&quot;Slide 28 - &amp;quot;Courts-Martial&amp;quot;&quot;/&gt;&lt;property id=&quot;20307&quot; value=&quot;424&quot;/&gt;&lt;/object&gt;&lt;object type=&quot;3&quot; unique_id=&quot;12280&quot;&gt;&lt;property id=&quot;20148&quot; value=&quot;5&quot;/&gt;&lt;property id=&quot;20300&quot; value=&quot;Slide 29 - &amp;quot;Summary Courts-Martial&amp;quot;&quot;/&gt;&lt;property id=&quot;20307&quot; value=&quot;425&quot;/&gt;&lt;/object&gt;&lt;object type=&quot;3&quot; unique_id=&quot;12281&quot;&gt;&lt;property id=&quot;20148&quot; value=&quot;5&quot;/&gt;&lt;property id=&quot;20300&quot; value=&quot;Slide 30 - &amp;quot;Special Courts-Martial&amp;#x0D;&amp;#x0A;&amp;quot;&quot;/&gt;&lt;property id=&quot;20307&quot; value=&quot;426&quot;/&gt;&lt;/object&gt;&lt;object type=&quot;3&quot; unique_id=&quot;12283&quot;&gt;&lt;property id=&quot;20148&quot; value=&quot;5&quot;/&gt;&lt;property id=&quot;20300&quot; value=&quot;Slide 31 - &amp;quot;General Courts-Martial&amp;quot;&quot;/&gt;&lt;property id=&quot;20307&quot; value=&quot;428&quot;/&gt;&lt;/object&gt;&lt;object type=&quot;3&quot; unique_id=&quot;12284&quot;&gt;&lt;property id=&quot;20148&quot; value=&quot;5&quot;/&gt;&lt;property id=&quot;20300&quot; value=&quot;Slide 32 - &amp;quot;AGENDA&amp;quot;&quot;/&gt;&lt;property id=&quot;20307&quot; value=&quot;443&quot;/&gt;&lt;/object&gt;&lt;object type=&quot;3&quot; unique_id=&quot;12285&quot;&gt;&lt;property id=&quot;20148&quot; value=&quot;5&quot;/&gt;&lt;property id=&quot;20300&quot; value=&quot;Slide 33 - &amp;quot;Questions&amp;quot;&quot;/&gt;&lt;property id=&quot;20307&quot; value=&quot;441&quot;/&gt;&lt;/object&gt;&lt;object type=&quot;3&quot; unique_id=&quot;12286&quot;&gt;&lt;property id=&quot;20148&quot; value=&quot;5&quot;/&gt;&lt;property id=&quot;20300&quot; value=&quot;Slide 25 - &amp;quot;Article 15&amp;#x0D;&amp;#x0A;Officer Types &amp;amp; Punishments Chart&amp;quot;&quot;/&gt;&lt;property id=&quot;20307&quot; value=&quot;446&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_ip_UnifiedCompliancePolicyUIAction xmlns="http://schemas.microsoft.com/sharepoint/v3" xsi:nil="true"/>
    <_ip_UnifiedCompliancePolicyProperties xmlns="http://schemas.microsoft.com/sharepoint/v3" xsi:nil="true"/>
    <lcf76f155ced4ddcb4097134ff3c332f xmlns="4233fc49-3339-4531-8895-cee7bd229291">
      <Terms xmlns="http://schemas.microsoft.com/office/infopath/2007/PartnerControls"/>
    </lcf76f155ced4ddcb4097134ff3c332f>
    <TaxCatchAll xmlns="c93905bf-b08c-430b-8630-76f4d352397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E4DDA97709D05344805E34443243448B" ma:contentTypeVersion="18" ma:contentTypeDescription="Create a new document." ma:contentTypeScope="" ma:versionID="1b1e90ed14275899dc7b22647212850a">
  <xsd:schema xmlns:xsd="http://www.w3.org/2001/XMLSchema" xmlns:xs="http://www.w3.org/2001/XMLSchema" xmlns:p="http://schemas.microsoft.com/office/2006/metadata/properties" xmlns:ns1="http://schemas.microsoft.com/sharepoint/v3" xmlns:ns2="4233fc49-3339-4531-8895-cee7bd229291" xmlns:ns3="c93905bf-b08c-430b-8630-76f4d352397a" targetNamespace="http://schemas.microsoft.com/office/2006/metadata/properties" ma:root="true" ma:fieldsID="08bb4264300722fe7df087438f57e526" ns1:_="" ns2:_="" ns3:_="">
    <xsd:import namespace="http://schemas.microsoft.com/sharepoint/v3"/>
    <xsd:import namespace="4233fc49-3339-4531-8895-cee7bd229291"/>
    <xsd:import namespace="c93905bf-b08c-430b-8630-76f4d352397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TaxCatchAll" minOccurs="0"/>
                <xsd:element ref="ns2:lcf76f155ced4ddcb4097134ff3c332f" minOccurs="0"/>
                <xsd:element ref="ns2:MediaServiceDateTaken" minOccurs="0"/>
                <xsd:element ref="ns2:MediaLengthInSeconds" minOccurs="0"/>
                <xsd:element ref="ns1:_ip_UnifiedCompliancePolicyProperties" minOccurs="0"/>
                <xsd:element ref="ns1:_ip_UnifiedCompliancePolicyUIAc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33fc49-3339-4531-8895-cee7bd2292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93905bf-b08c-430b-8630-76f4d352397a"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11a3da1c-454a-44be-8fdb-1fc4ec685414}" ma:internalName="TaxCatchAll" ma:showField="CatchAllData" ma:web="c93905bf-b08c-430b-8630-76f4d352397a">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95F224-6342-4506-AE12-954E25AFFEF6}">
  <ds:schemaRefs>
    <ds:schemaRef ds:uri="c93905bf-b08c-430b-8630-76f4d352397a"/>
    <ds:schemaRef ds:uri="http://purl.org/dc/dcmitype/"/>
    <ds:schemaRef ds:uri="http://purl.org/dc/elements/1.1/"/>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4233fc49-3339-4531-8895-cee7bd229291"/>
    <ds:schemaRef ds:uri="http://schemas.microsoft.com/sharepoint/v3"/>
    <ds:schemaRef ds:uri="http://www.w3.org/XML/1998/namespace"/>
    <ds:schemaRef ds:uri="http://purl.org/dc/terms/"/>
  </ds:schemaRefs>
</ds:datastoreItem>
</file>

<file path=customXml/itemProps2.xml><?xml version="1.0" encoding="utf-8"?>
<ds:datastoreItem xmlns:ds="http://schemas.openxmlformats.org/officeDocument/2006/customXml" ds:itemID="{0704649F-3EEC-405F-B457-582C0125DFAE}">
  <ds:schemaRefs>
    <ds:schemaRef ds:uri="http://schemas.microsoft.com/sharepoint/v3/contenttype/forms"/>
  </ds:schemaRefs>
</ds:datastoreItem>
</file>

<file path=customXml/itemProps3.xml><?xml version="1.0" encoding="utf-8"?>
<ds:datastoreItem xmlns:ds="http://schemas.openxmlformats.org/officeDocument/2006/customXml" ds:itemID="{A928DA0A-FC8E-4440-9153-E0EB87DB5155}"/>
</file>

<file path=docProps/app.xml><?xml version="1.0" encoding="utf-8"?>
<Properties xmlns="http://schemas.openxmlformats.org/officeDocument/2006/extended-properties" xmlns:vt="http://schemas.openxmlformats.org/officeDocument/2006/docPropsVTypes">
  <Template>TM03090430[[fn=Banded]]</Template>
  <TotalTime>19322</TotalTime>
  <Words>1186</Words>
  <Application>Microsoft Office PowerPoint</Application>
  <PresentationFormat>On-screen Show (4:3)</PresentationFormat>
  <Paragraphs>105</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Corbel</vt:lpstr>
      <vt:lpstr>Times New Roman</vt:lpstr>
      <vt:lpstr>Wingdings</vt:lpstr>
      <vt:lpstr>Banded</vt:lpstr>
      <vt:lpstr>Army STANDARD TRAINING PACKAGE </vt:lpstr>
      <vt:lpstr>Revisions to  FM 3-84, Legal support to operations, 8 Sep 23</vt:lpstr>
      <vt:lpstr>PowerPoint Presentation</vt:lpstr>
      <vt:lpstr>the role of doctrine </vt:lpstr>
      <vt:lpstr>Changes in FM 3-84</vt:lpstr>
      <vt:lpstr>Four Constants</vt:lpstr>
      <vt:lpstr>Updates to Core legal functions</vt:lpstr>
      <vt:lpstr>Multidomain Operations - the Army’s Operational Concept</vt:lpstr>
      <vt:lpstr>Legal Running estimate</vt:lpstr>
      <vt:lpstr>JAG Corps metl https://tjaglcs.army.mil/resources/jag-corps-metl</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Beverly Veit</dc:creator>
  <cp:lastModifiedBy>Glascott, Christopher S LTC USARMY HQDA TJAGLCS (USA)</cp:lastModifiedBy>
  <cp:revision>421</cp:revision>
  <dcterms:created xsi:type="dcterms:W3CDTF">2003-03-25T02:45:24Z</dcterms:created>
  <dcterms:modified xsi:type="dcterms:W3CDTF">2023-09-13T21:03:40Z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0x010100E4DDA97709D05344805E34443243448B</vt:lpwstr>
  </property>
  <property fmtid="{D5CDD505-2E9C-101B-9397-08002B2CF9AE}" pid="3" name="TemplateUrl">
    <vt:lpwstr/>
  </property>
  <property fmtid="{D5CDD505-2E9C-101B-9397-08002B2CF9AE}" pid="4" name="xd_Signature">
    <vt:bool>false</vt:bool>
  </property>
  <property fmtid="{D5CDD505-2E9C-101B-9397-08002B2CF9AE}" pid="5" name="xd_ProgID">
    <vt:lpwstr/>
  </property>
  <property fmtid="{D5CDD505-2E9C-101B-9397-08002B2CF9AE}" pid="6" name="MediaServiceImageTags">
    <vt:lpwstr/>
  </property>
</Properties>
</file>